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40" r:id="rId2"/>
    <p:sldId id="301" r:id="rId3"/>
    <p:sldId id="341" r:id="rId4"/>
    <p:sldId id="342" r:id="rId5"/>
    <p:sldId id="260" r:id="rId6"/>
    <p:sldId id="343" r:id="rId7"/>
    <p:sldId id="345" r:id="rId8"/>
    <p:sldId id="357" r:id="rId9"/>
    <p:sldId id="347" r:id="rId10"/>
    <p:sldId id="349" r:id="rId11"/>
    <p:sldId id="355" r:id="rId12"/>
    <p:sldId id="350" r:id="rId13"/>
    <p:sldId id="351" r:id="rId14"/>
    <p:sldId id="352" r:id="rId15"/>
    <p:sldId id="353" r:id="rId16"/>
    <p:sldId id="354" r:id="rId17"/>
    <p:sldId id="296" r:id="rId18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C"/>
    <a:srgbClr val="215968"/>
    <a:srgbClr val="F87A08"/>
    <a:srgbClr val="202A36"/>
    <a:srgbClr val="7CBF33"/>
    <a:srgbClr val="2DB2A4"/>
    <a:srgbClr val="34495E"/>
    <a:srgbClr val="E8E8E8"/>
    <a:srgbClr val="F9F9F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7340" autoAdjust="0"/>
  </p:normalViewPr>
  <p:slideViewPr>
    <p:cSldViewPr showGuides="1">
      <p:cViewPr varScale="1">
        <p:scale>
          <a:sx n="100" d="100"/>
          <a:sy n="100" d="100"/>
        </p:scale>
        <p:origin x="102" y="306"/>
      </p:cViewPr>
      <p:guideLst>
        <p:guide orient="horz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25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47A1D-12E5-456D-BF67-C0BDB0A18760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ACBAC-C8EB-45CA-967B-DC24F1263EA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845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412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159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76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222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08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7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869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62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14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654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067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37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22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482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80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50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82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8AF93-F015-4E02-9910-15C5CE4FE8B2}" type="datetimeFigureOut">
              <a:rPr lang="zh-CN" altLang="en-US" smtClean="0"/>
              <a:pPr/>
              <a:t>2020/12/25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412-6DE5-4D5A-AC24-F5C7585431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-2255341" y="-708992"/>
            <a:ext cx="609600" cy="609600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61" name="矩形 1"/>
          <p:cNvSpPr/>
          <p:nvPr/>
        </p:nvSpPr>
        <p:spPr>
          <a:xfrm>
            <a:off x="0" y="1808951"/>
            <a:ext cx="12218267" cy="3312368"/>
          </a:xfrm>
          <a:custGeom>
            <a:avLst/>
            <a:gdLst>
              <a:gd name="connsiteX0" fmla="*/ 0 w 12218267"/>
              <a:gd name="connsiteY0" fmla="*/ 0 h 3312368"/>
              <a:gd name="connsiteX1" fmla="*/ 12218267 w 12218267"/>
              <a:gd name="connsiteY1" fmla="*/ 0 h 3312368"/>
              <a:gd name="connsiteX2" fmla="*/ 12218267 w 12218267"/>
              <a:gd name="connsiteY2" fmla="*/ 3312368 h 3312368"/>
              <a:gd name="connsiteX3" fmla="*/ 0 w 12218267"/>
              <a:gd name="connsiteY3" fmla="*/ 3312368 h 3312368"/>
              <a:gd name="connsiteX4" fmla="*/ 0 w 12218267"/>
              <a:gd name="connsiteY4" fmla="*/ 0 h 3312368"/>
              <a:gd name="connsiteX0-1" fmla="*/ 0 w 12218267"/>
              <a:gd name="connsiteY0-2" fmla="*/ 4337 h 3316705"/>
              <a:gd name="connsiteX1-3" fmla="*/ 6077243 w 12218267"/>
              <a:gd name="connsiteY1-4" fmla="*/ 0 h 3316705"/>
              <a:gd name="connsiteX2-5" fmla="*/ 12218267 w 12218267"/>
              <a:gd name="connsiteY2-6" fmla="*/ 4337 h 3316705"/>
              <a:gd name="connsiteX3-7" fmla="*/ 12218267 w 12218267"/>
              <a:gd name="connsiteY3-8" fmla="*/ 3316705 h 3316705"/>
              <a:gd name="connsiteX4-9" fmla="*/ 0 w 12218267"/>
              <a:gd name="connsiteY4-10" fmla="*/ 3316705 h 3316705"/>
              <a:gd name="connsiteX5" fmla="*/ 0 w 12218267"/>
              <a:gd name="connsiteY5" fmla="*/ 4337 h 3316705"/>
              <a:gd name="connsiteX0-11" fmla="*/ 0 w 12218267"/>
              <a:gd name="connsiteY0-12" fmla="*/ 0 h 3312368"/>
              <a:gd name="connsiteX1-13" fmla="*/ 6091310 w 12218267"/>
              <a:gd name="connsiteY1-14" fmla="*/ 895996 h 3312368"/>
              <a:gd name="connsiteX2-15" fmla="*/ 12218267 w 12218267"/>
              <a:gd name="connsiteY2-16" fmla="*/ 0 h 3312368"/>
              <a:gd name="connsiteX3-17" fmla="*/ 12218267 w 12218267"/>
              <a:gd name="connsiteY3-18" fmla="*/ 3312368 h 3312368"/>
              <a:gd name="connsiteX4-19" fmla="*/ 0 w 12218267"/>
              <a:gd name="connsiteY4-20" fmla="*/ 3312368 h 3312368"/>
              <a:gd name="connsiteX5-21" fmla="*/ 0 w 12218267"/>
              <a:gd name="connsiteY5-22" fmla="*/ 0 h 3312368"/>
              <a:gd name="connsiteX0-23" fmla="*/ 0 w 12218267"/>
              <a:gd name="connsiteY0-24" fmla="*/ 0 h 3312368"/>
              <a:gd name="connsiteX1-25" fmla="*/ 6035040 w 12218267"/>
              <a:gd name="connsiteY1-26" fmla="*/ 853793 h 3312368"/>
              <a:gd name="connsiteX2-27" fmla="*/ 12218267 w 12218267"/>
              <a:gd name="connsiteY2-28" fmla="*/ 0 h 3312368"/>
              <a:gd name="connsiteX3-29" fmla="*/ 12218267 w 12218267"/>
              <a:gd name="connsiteY3-30" fmla="*/ 3312368 h 3312368"/>
              <a:gd name="connsiteX4-31" fmla="*/ 0 w 12218267"/>
              <a:gd name="connsiteY4-32" fmla="*/ 3312368 h 3312368"/>
              <a:gd name="connsiteX5-33" fmla="*/ 0 w 12218267"/>
              <a:gd name="connsiteY5-34" fmla="*/ 0 h 3312368"/>
              <a:gd name="connsiteX0-35" fmla="*/ 0 w 12218267"/>
              <a:gd name="connsiteY0-36" fmla="*/ 0 h 3312368"/>
              <a:gd name="connsiteX1-37" fmla="*/ 6091310 w 12218267"/>
              <a:gd name="connsiteY1-38" fmla="*/ 853793 h 3312368"/>
              <a:gd name="connsiteX2-39" fmla="*/ 12218267 w 12218267"/>
              <a:gd name="connsiteY2-40" fmla="*/ 0 h 3312368"/>
              <a:gd name="connsiteX3-41" fmla="*/ 12218267 w 12218267"/>
              <a:gd name="connsiteY3-42" fmla="*/ 3312368 h 3312368"/>
              <a:gd name="connsiteX4-43" fmla="*/ 0 w 12218267"/>
              <a:gd name="connsiteY4-44" fmla="*/ 3312368 h 3312368"/>
              <a:gd name="connsiteX5-45" fmla="*/ 0 w 12218267"/>
              <a:gd name="connsiteY5-46" fmla="*/ 0 h 3312368"/>
              <a:gd name="connsiteX0-47" fmla="*/ 0 w 12218267"/>
              <a:gd name="connsiteY0-48" fmla="*/ 0 h 3312368"/>
              <a:gd name="connsiteX1-49" fmla="*/ 6091310 w 12218267"/>
              <a:gd name="connsiteY1-50" fmla="*/ 853793 h 3312368"/>
              <a:gd name="connsiteX2-51" fmla="*/ 12218267 w 12218267"/>
              <a:gd name="connsiteY2-52" fmla="*/ 0 h 3312368"/>
              <a:gd name="connsiteX3-53" fmla="*/ 12218267 w 12218267"/>
              <a:gd name="connsiteY3-54" fmla="*/ 3312368 h 3312368"/>
              <a:gd name="connsiteX4-55" fmla="*/ 6105378 w 12218267"/>
              <a:gd name="connsiteY4-56" fmla="*/ 3301570 h 3312368"/>
              <a:gd name="connsiteX5-57" fmla="*/ 0 w 12218267"/>
              <a:gd name="connsiteY5-58" fmla="*/ 3312368 h 3312368"/>
              <a:gd name="connsiteX6" fmla="*/ 0 w 12218267"/>
              <a:gd name="connsiteY6" fmla="*/ 0 h 3312368"/>
              <a:gd name="connsiteX0-59" fmla="*/ 0 w 12218267"/>
              <a:gd name="connsiteY0-60" fmla="*/ 0 h 3312368"/>
              <a:gd name="connsiteX1-61" fmla="*/ 6091310 w 12218267"/>
              <a:gd name="connsiteY1-62" fmla="*/ 853793 h 3312368"/>
              <a:gd name="connsiteX2-63" fmla="*/ 12218267 w 12218267"/>
              <a:gd name="connsiteY2-64" fmla="*/ 0 h 3312368"/>
              <a:gd name="connsiteX3-65" fmla="*/ 12218267 w 12218267"/>
              <a:gd name="connsiteY3-66" fmla="*/ 3312368 h 3312368"/>
              <a:gd name="connsiteX4-67" fmla="*/ 6133513 w 12218267"/>
              <a:gd name="connsiteY4-68" fmla="*/ 2710727 h 3312368"/>
              <a:gd name="connsiteX5-69" fmla="*/ 0 w 12218267"/>
              <a:gd name="connsiteY5-70" fmla="*/ 3312368 h 3312368"/>
              <a:gd name="connsiteX6-71" fmla="*/ 0 w 12218267"/>
              <a:gd name="connsiteY6-72" fmla="*/ 0 h 3312368"/>
              <a:gd name="connsiteX0-73" fmla="*/ 0 w 12218267"/>
              <a:gd name="connsiteY0-74" fmla="*/ 0 h 3312368"/>
              <a:gd name="connsiteX1-75" fmla="*/ 6091310 w 12218267"/>
              <a:gd name="connsiteY1-76" fmla="*/ 853793 h 3312368"/>
              <a:gd name="connsiteX2-77" fmla="*/ 12218267 w 12218267"/>
              <a:gd name="connsiteY2-78" fmla="*/ 0 h 3312368"/>
              <a:gd name="connsiteX3-79" fmla="*/ 12218267 w 12218267"/>
              <a:gd name="connsiteY3-80" fmla="*/ 3312368 h 3312368"/>
              <a:gd name="connsiteX4-81" fmla="*/ 6119445 w 12218267"/>
              <a:gd name="connsiteY4-82" fmla="*/ 2471576 h 3312368"/>
              <a:gd name="connsiteX5-83" fmla="*/ 0 w 12218267"/>
              <a:gd name="connsiteY5-84" fmla="*/ 3312368 h 3312368"/>
              <a:gd name="connsiteX6-85" fmla="*/ 0 w 12218267"/>
              <a:gd name="connsiteY6-86" fmla="*/ 0 h 3312368"/>
              <a:gd name="connsiteX0-87" fmla="*/ 0 w 12218267"/>
              <a:gd name="connsiteY0-88" fmla="*/ 0 h 3312368"/>
              <a:gd name="connsiteX1-89" fmla="*/ 6091310 w 12218267"/>
              <a:gd name="connsiteY1-90" fmla="*/ 853793 h 3312368"/>
              <a:gd name="connsiteX2-91" fmla="*/ 12218267 w 12218267"/>
              <a:gd name="connsiteY2-92" fmla="*/ 0 h 3312368"/>
              <a:gd name="connsiteX3-93" fmla="*/ 12218267 w 12218267"/>
              <a:gd name="connsiteY3-94" fmla="*/ 3312368 h 3312368"/>
              <a:gd name="connsiteX4-95" fmla="*/ 6119445 w 12218267"/>
              <a:gd name="connsiteY4-96" fmla="*/ 2232425 h 3312368"/>
              <a:gd name="connsiteX5-97" fmla="*/ 0 w 12218267"/>
              <a:gd name="connsiteY5-98" fmla="*/ 3312368 h 3312368"/>
              <a:gd name="connsiteX6-99" fmla="*/ 0 w 12218267"/>
              <a:gd name="connsiteY6-100" fmla="*/ 0 h 3312368"/>
              <a:gd name="connsiteX0-101" fmla="*/ 0 w 12218267"/>
              <a:gd name="connsiteY0-102" fmla="*/ 0 h 3312368"/>
              <a:gd name="connsiteX1-103" fmla="*/ 6091310 w 12218267"/>
              <a:gd name="connsiteY1-104" fmla="*/ 853793 h 3312368"/>
              <a:gd name="connsiteX2-105" fmla="*/ 12218267 w 12218267"/>
              <a:gd name="connsiteY2-106" fmla="*/ 0 h 3312368"/>
              <a:gd name="connsiteX3-107" fmla="*/ 12218267 w 12218267"/>
              <a:gd name="connsiteY3-108" fmla="*/ 3312368 h 3312368"/>
              <a:gd name="connsiteX4-109" fmla="*/ 6133513 w 12218267"/>
              <a:gd name="connsiteY4-110" fmla="*/ 2443440 h 3312368"/>
              <a:gd name="connsiteX5-111" fmla="*/ 0 w 12218267"/>
              <a:gd name="connsiteY5-112" fmla="*/ 3312368 h 3312368"/>
              <a:gd name="connsiteX6-113" fmla="*/ 0 w 12218267"/>
              <a:gd name="connsiteY6-114" fmla="*/ 0 h 3312368"/>
              <a:gd name="connsiteX0-115" fmla="*/ 0 w 12218267"/>
              <a:gd name="connsiteY0-116" fmla="*/ 0 h 3312368"/>
              <a:gd name="connsiteX1-117" fmla="*/ 6091310 w 12218267"/>
              <a:gd name="connsiteY1-118" fmla="*/ 853793 h 3312368"/>
              <a:gd name="connsiteX2-119" fmla="*/ 12218267 w 12218267"/>
              <a:gd name="connsiteY2-120" fmla="*/ 0 h 3312368"/>
              <a:gd name="connsiteX3-121" fmla="*/ 12218267 w 12218267"/>
              <a:gd name="connsiteY3-122" fmla="*/ 3312368 h 3312368"/>
              <a:gd name="connsiteX4-123" fmla="*/ 6100856 w 12218267"/>
              <a:gd name="connsiteY4-124" fmla="*/ 2443440 h 3312368"/>
              <a:gd name="connsiteX5-125" fmla="*/ 0 w 12218267"/>
              <a:gd name="connsiteY5-126" fmla="*/ 3312368 h 3312368"/>
              <a:gd name="connsiteX6-127" fmla="*/ 0 w 12218267"/>
              <a:gd name="connsiteY6-128" fmla="*/ 0 h 33123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71" y="connsiteY6-72"/>
              </a:cxn>
            </a:cxnLst>
            <a:rect l="l" t="t" r="r" b="b"/>
            <a:pathLst>
              <a:path w="12218267" h="3312368">
                <a:moveTo>
                  <a:pt x="0" y="0"/>
                </a:moveTo>
                <a:lnTo>
                  <a:pt x="6091310" y="853793"/>
                </a:lnTo>
                <a:lnTo>
                  <a:pt x="12218267" y="0"/>
                </a:lnTo>
                <a:lnTo>
                  <a:pt x="12218267" y="3312368"/>
                </a:lnTo>
                <a:lnTo>
                  <a:pt x="6100856" y="2443440"/>
                </a:lnTo>
                <a:lnTo>
                  <a:pt x="0" y="33123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2"/>
          <p:cNvSpPr/>
          <p:nvPr/>
        </p:nvSpPr>
        <p:spPr>
          <a:xfrm>
            <a:off x="1617549" y="1515105"/>
            <a:ext cx="3898393" cy="984509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98393" h="984509">
                <a:moveTo>
                  <a:pt x="116732" y="0"/>
                </a:moveTo>
                <a:lnTo>
                  <a:pt x="3898393" y="984509"/>
                </a:lnTo>
                <a:lnTo>
                  <a:pt x="0" y="211160"/>
                </a:lnTo>
                <a:lnTo>
                  <a:pt x="11673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2"/>
          <p:cNvSpPr/>
          <p:nvPr/>
        </p:nvSpPr>
        <p:spPr>
          <a:xfrm flipH="1">
            <a:off x="7177707" y="1473237"/>
            <a:ext cx="3913795" cy="994783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42579 w 5024240"/>
              <a:gd name="connsiteY0-38" fmla="*/ 0 h 984509"/>
              <a:gd name="connsiteX1-39" fmla="*/ 5024240 w 5024240"/>
              <a:gd name="connsiteY1-40" fmla="*/ 984509 h 984509"/>
              <a:gd name="connsiteX2-41" fmla="*/ 0 w 5024240"/>
              <a:gd name="connsiteY2-42" fmla="*/ 303627 h 984509"/>
              <a:gd name="connsiteX3-43" fmla="*/ 1242579 w 5024240"/>
              <a:gd name="connsiteY3-44" fmla="*/ 0 h 984509"/>
              <a:gd name="connsiteX0-45" fmla="*/ 1448526 w 5230187"/>
              <a:gd name="connsiteY0-46" fmla="*/ 0 h 984509"/>
              <a:gd name="connsiteX1-47" fmla="*/ 5230187 w 5230187"/>
              <a:gd name="connsiteY1-48" fmla="*/ 984509 h 984509"/>
              <a:gd name="connsiteX2-49" fmla="*/ 0 w 5230187"/>
              <a:gd name="connsiteY2-50" fmla="*/ 170063 h 984509"/>
              <a:gd name="connsiteX3-51" fmla="*/ 1448526 w 5230187"/>
              <a:gd name="connsiteY3-52" fmla="*/ 0 h 984509"/>
              <a:gd name="connsiteX0-53" fmla="*/ 130462 w 5230187"/>
              <a:gd name="connsiteY0-54" fmla="*/ 0 h 994783"/>
              <a:gd name="connsiteX1-55" fmla="*/ 5230187 w 5230187"/>
              <a:gd name="connsiteY1-56" fmla="*/ 994783 h 994783"/>
              <a:gd name="connsiteX2-57" fmla="*/ 0 w 5230187"/>
              <a:gd name="connsiteY2-58" fmla="*/ 180337 h 994783"/>
              <a:gd name="connsiteX3-59" fmla="*/ 130462 w 5230187"/>
              <a:gd name="connsiteY3-60" fmla="*/ 0 h 9947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30187" h="994783">
                <a:moveTo>
                  <a:pt x="130462" y="0"/>
                </a:moveTo>
                <a:lnTo>
                  <a:pt x="5230187" y="994783"/>
                </a:lnTo>
                <a:lnTo>
                  <a:pt x="0" y="180337"/>
                </a:lnTo>
                <a:lnTo>
                  <a:pt x="13046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2"/>
          <p:cNvSpPr/>
          <p:nvPr/>
        </p:nvSpPr>
        <p:spPr>
          <a:xfrm flipH="1">
            <a:off x="7353816" y="1583824"/>
            <a:ext cx="2115818" cy="717381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83768 w 3898393"/>
              <a:gd name="connsiteY0-38" fmla="*/ 55968 h 773349"/>
              <a:gd name="connsiteX1-39" fmla="*/ 3898393 w 3898393"/>
              <a:gd name="connsiteY1-40" fmla="*/ 773349 h 773349"/>
              <a:gd name="connsiteX2-41" fmla="*/ 0 w 3898393"/>
              <a:gd name="connsiteY2-42" fmla="*/ 0 h 773349"/>
              <a:gd name="connsiteX3-43" fmla="*/ 1283768 w 3898393"/>
              <a:gd name="connsiteY3-44" fmla="*/ 55968 h 773349"/>
              <a:gd name="connsiteX0-45" fmla="*/ 212841 w 2827466"/>
              <a:gd name="connsiteY0-46" fmla="*/ 0 h 717381"/>
              <a:gd name="connsiteX1-47" fmla="*/ 2827466 w 2827466"/>
              <a:gd name="connsiteY1-48" fmla="*/ 717381 h 717381"/>
              <a:gd name="connsiteX2-49" fmla="*/ 0 w 2827466"/>
              <a:gd name="connsiteY2-50" fmla="*/ 108418 h 717381"/>
              <a:gd name="connsiteX3-51" fmla="*/ 212841 w 2827466"/>
              <a:gd name="connsiteY3-52" fmla="*/ 0 h 7173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827466" h="717381">
                <a:moveTo>
                  <a:pt x="212841" y="0"/>
                </a:moveTo>
                <a:lnTo>
                  <a:pt x="2827466" y="717381"/>
                </a:lnTo>
                <a:lnTo>
                  <a:pt x="0" y="108418"/>
                </a:lnTo>
                <a:lnTo>
                  <a:pt x="212841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2"/>
          <p:cNvSpPr/>
          <p:nvPr/>
        </p:nvSpPr>
        <p:spPr>
          <a:xfrm rot="20121383">
            <a:off x="1158051" y="4489209"/>
            <a:ext cx="3884816" cy="907491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9496 w 3801157"/>
              <a:gd name="connsiteY0-38" fmla="*/ 0 h 984509"/>
              <a:gd name="connsiteX1-39" fmla="*/ 3801157 w 3801157"/>
              <a:gd name="connsiteY1-40" fmla="*/ 984509 h 984509"/>
              <a:gd name="connsiteX2-41" fmla="*/ 0 w 3801157"/>
              <a:gd name="connsiteY2-42" fmla="*/ 368805 h 984509"/>
              <a:gd name="connsiteX3-43" fmla="*/ 19496 w 3801157"/>
              <a:gd name="connsiteY3-44" fmla="*/ 0 h 984509"/>
              <a:gd name="connsiteX0-45" fmla="*/ 0 w 3884816"/>
              <a:gd name="connsiteY0-46" fmla="*/ 0 h 907491"/>
              <a:gd name="connsiteX1-47" fmla="*/ 3884816 w 3884816"/>
              <a:gd name="connsiteY1-48" fmla="*/ 907491 h 907491"/>
              <a:gd name="connsiteX2-49" fmla="*/ 83659 w 3884816"/>
              <a:gd name="connsiteY2-50" fmla="*/ 291787 h 907491"/>
              <a:gd name="connsiteX3-51" fmla="*/ 0 w 3884816"/>
              <a:gd name="connsiteY3-52" fmla="*/ 0 h 907491"/>
              <a:gd name="connsiteX0-53" fmla="*/ 0 w 3884816"/>
              <a:gd name="connsiteY0-54" fmla="*/ 0 h 907491"/>
              <a:gd name="connsiteX1-55" fmla="*/ 3884816 w 3884816"/>
              <a:gd name="connsiteY1-56" fmla="*/ 907491 h 907491"/>
              <a:gd name="connsiteX2-57" fmla="*/ 54105 w 3884816"/>
              <a:gd name="connsiteY2-58" fmla="*/ 233013 h 907491"/>
              <a:gd name="connsiteX3-59" fmla="*/ 0 w 3884816"/>
              <a:gd name="connsiteY3-60" fmla="*/ 0 h 9074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84816" h="907491">
                <a:moveTo>
                  <a:pt x="0" y="0"/>
                </a:moveTo>
                <a:lnTo>
                  <a:pt x="3884816" y="907491"/>
                </a:lnTo>
                <a:lnTo>
                  <a:pt x="54105" y="2330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2"/>
          <p:cNvSpPr/>
          <p:nvPr/>
        </p:nvSpPr>
        <p:spPr>
          <a:xfrm rot="2083323" flipH="1">
            <a:off x="6610020" y="4089456"/>
            <a:ext cx="2531528" cy="1073693"/>
          </a:xfrm>
          <a:custGeom>
            <a:avLst/>
            <a:gdLst>
              <a:gd name="connsiteX0" fmla="*/ 0 w 4608512"/>
              <a:gd name="connsiteY0" fmla="*/ 0 h 216024"/>
              <a:gd name="connsiteX1" fmla="*/ 4608512 w 4608512"/>
              <a:gd name="connsiteY1" fmla="*/ 0 h 216024"/>
              <a:gd name="connsiteX2" fmla="*/ 4608512 w 4608512"/>
              <a:gd name="connsiteY2" fmla="*/ 216024 h 216024"/>
              <a:gd name="connsiteX3" fmla="*/ 0 w 4608512"/>
              <a:gd name="connsiteY3" fmla="*/ 216024 h 216024"/>
              <a:gd name="connsiteX4" fmla="*/ 0 w 4608512"/>
              <a:gd name="connsiteY4" fmla="*/ 0 h 216024"/>
              <a:gd name="connsiteX0-1" fmla="*/ 29183 w 4608512"/>
              <a:gd name="connsiteY0-2" fmla="*/ 0 h 245207"/>
              <a:gd name="connsiteX1-3" fmla="*/ 4608512 w 4608512"/>
              <a:gd name="connsiteY1-4" fmla="*/ 29183 h 245207"/>
              <a:gd name="connsiteX2-5" fmla="*/ 4608512 w 4608512"/>
              <a:gd name="connsiteY2-6" fmla="*/ 245207 h 245207"/>
              <a:gd name="connsiteX3-7" fmla="*/ 0 w 4608512"/>
              <a:gd name="connsiteY3-8" fmla="*/ 245207 h 245207"/>
              <a:gd name="connsiteX4-9" fmla="*/ 29183 w 4608512"/>
              <a:gd name="connsiteY4-10" fmla="*/ 0 h 245207"/>
              <a:gd name="connsiteX0-11" fmla="*/ 116732 w 4696061"/>
              <a:gd name="connsiteY0-12" fmla="*/ 0 h 245207"/>
              <a:gd name="connsiteX1-13" fmla="*/ 4696061 w 4696061"/>
              <a:gd name="connsiteY1-14" fmla="*/ 29183 h 245207"/>
              <a:gd name="connsiteX2-15" fmla="*/ 4696061 w 4696061"/>
              <a:gd name="connsiteY2-16" fmla="*/ 245207 h 245207"/>
              <a:gd name="connsiteX3-17" fmla="*/ 0 w 4696061"/>
              <a:gd name="connsiteY3-18" fmla="*/ 211160 h 245207"/>
              <a:gd name="connsiteX4-19" fmla="*/ 116732 w 4696061"/>
              <a:gd name="connsiteY4-20" fmla="*/ 0 h 245207"/>
              <a:gd name="connsiteX0-21" fmla="*/ 116732 w 4696061"/>
              <a:gd name="connsiteY0-22" fmla="*/ 0 h 245207"/>
              <a:gd name="connsiteX1-23" fmla="*/ 4696061 w 4696061"/>
              <a:gd name="connsiteY1-24" fmla="*/ 245207 h 245207"/>
              <a:gd name="connsiteX2-25" fmla="*/ 0 w 4696061"/>
              <a:gd name="connsiteY2-26" fmla="*/ 211160 h 245207"/>
              <a:gd name="connsiteX3-27" fmla="*/ 116732 w 4696061"/>
              <a:gd name="connsiteY3-28" fmla="*/ 0 h 245207"/>
              <a:gd name="connsiteX0-29" fmla="*/ 116732 w 3898393"/>
              <a:gd name="connsiteY0-30" fmla="*/ 0 h 984509"/>
              <a:gd name="connsiteX1-31" fmla="*/ 3898393 w 3898393"/>
              <a:gd name="connsiteY1-32" fmla="*/ 984509 h 984509"/>
              <a:gd name="connsiteX2-33" fmla="*/ 0 w 3898393"/>
              <a:gd name="connsiteY2-34" fmla="*/ 211160 h 984509"/>
              <a:gd name="connsiteX3-35" fmla="*/ 116732 w 3898393"/>
              <a:gd name="connsiteY3-36" fmla="*/ 0 h 984509"/>
              <a:gd name="connsiteX0-37" fmla="*/ 1283768 w 3898393"/>
              <a:gd name="connsiteY0-38" fmla="*/ 55968 h 773349"/>
              <a:gd name="connsiteX1-39" fmla="*/ 3898393 w 3898393"/>
              <a:gd name="connsiteY1-40" fmla="*/ 773349 h 773349"/>
              <a:gd name="connsiteX2-41" fmla="*/ 0 w 3898393"/>
              <a:gd name="connsiteY2-42" fmla="*/ 0 h 773349"/>
              <a:gd name="connsiteX3-43" fmla="*/ 1283768 w 3898393"/>
              <a:gd name="connsiteY3-44" fmla="*/ 55968 h 773349"/>
              <a:gd name="connsiteX0-45" fmla="*/ 212841 w 2827466"/>
              <a:gd name="connsiteY0-46" fmla="*/ 0 h 717381"/>
              <a:gd name="connsiteX1-47" fmla="*/ 2827466 w 2827466"/>
              <a:gd name="connsiteY1-48" fmla="*/ 717381 h 717381"/>
              <a:gd name="connsiteX2-49" fmla="*/ 0 w 2827466"/>
              <a:gd name="connsiteY2-50" fmla="*/ 108418 h 717381"/>
              <a:gd name="connsiteX3-51" fmla="*/ 212841 w 2827466"/>
              <a:gd name="connsiteY3-52" fmla="*/ 0 h 717381"/>
              <a:gd name="connsiteX0-53" fmla="*/ 0 w 3321217"/>
              <a:gd name="connsiteY0-54" fmla="*/ 0 h 1108806"/>
              <a:gd name="connsiteX1-55" fmla="*/ 3321217 w 3321217"/>
              <a:gd name="connsiteY1-56" fmla="*/ 1108806 h 1108806"/>
              <a:gd name="connsiteX2-57" fmla="*/ 493751 w 3321217"/>
              <a:gd name="connsiteY2-58" fmla="*/ 499843 h 1108806"/>
              <a:gd name="connsiteX3-59" fmla="*/ 0 w 3321217"/>
              <a:gd name="connsiteY3-60" fmla="*/ 0 h 1108806"/>
              <a:gd name="connsiteX0-61" fmla="*/ 61782 w 3382999"/>
              <a:gd name="connsiteY0-62" fmla="*/ 0 h 1108806"/>
              <a:gd name="connsiteX1-63" fmla="*/ 3382999 w 3382999"/>
              <a:gd name="connsiteY1-64" fmla="*/ 1108806 h 1108806"/>
              <a:gd name="connsiteX2-65" fmla="*/ 0 w 3382999"/>
              <a:gd name="connsiteY2-66" fmla="*/ 161755 h 1108806"/>
              <a:gd name="connsiteX3-67" fmla="*/ 61782 w 3382999"/>
              <a:gd name="connsiteY3-68" fmla="*/ 0 h 1108806"/>
              <a:gd name="connsiteX0-69" fmla="*/ 129492 w 3382999"/>
              <a:gd name="connsiteY0-70" fmla="*/ 0 h 1073693"/>
              <a:gd name="connsiteX1-71" fmla="*/ 3382999 w 3382999"/>
              <a:gd name="connsiteY1-72" fmla="*/ 1073693 h 1073693"/>
              <a:gd name="connsiteX2-73" fmla="*/ 0 w 3382999"/>
              <a:gd name="connsiteY2-74" fmla="*/ 126642 h 1073693"/>
              <a:gd name="connsiteX3-75" fmla="*/ 129492 w 3382999"/>
              <a:gd name="connsiteY3-76" fmla="*/ 0 h 10736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382999" h="1073693">
                <a:moveTo>
                  <a:pt x="129492" y="0"/>
                </a:moveTo>
                <a:lnTo>
                  <a:pt x="3382999" y="1073693"/>
                </a:lnTo>
                <a:lnTo>
                  <a:pt x="0" y="126642"/>
                </a:lnTo>
                <a:lnTo>
                  <a:pt x="129492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TextBox 7"/>
          <p:cNvSpPr>
            <a:spLocks noChangeArrowheads="1"/>
          </p:cNvSpPr>
          <p:nvPr/>
        </p:nvSpPr>
        <p:spPr bwMode="auto">
          <a:xfrm>
            <a:off x="2041994" y="2958900"/>
            <a:ext cx="79928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数据库系统展示</a:t>
            </a:r>
          </a:p>
        </p:txBody>
      </p:sp>
      <p:sp>
        <p:nvSpPr>
          <p:cNvPr id="138" name="矩形 3"/>
          <p:cNvSpPr>
            <a:spLocks noChangeArrowheads="1"/>
          </p:cNvSpPr>
          <p:nvPr/>
        </p:nvSpPr>
        <p:spPr bwMode="auto">
          <a:xfrm>
            <a:off x="7148951" y="3934932"/>
            <a:ext cx="3382636" cy="43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l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小型电商交易系统</a:t>
            </a:r>
            <a:endParaRPr lang="en-US" altLang="zh-CN" sz="2400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9" name="矩形 3"/>
          <p:cNvSpPr>
            <a:spLocks noChangeArrowheads="1"/>
          </p:cNvSpPr>
          <p:nvPr/>
        </p:nvSpPr>
        <p:spPr bwMode="auto">
          <a:xfrm>
            <a:off x="7573359" y="5290743"/>
            <a:ext cx="2448202" cy="117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18373447-</a:t>
            </a:r>
            <a:r>
              <a:rPr lang="zh-CN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张文彬</a:t>
            </a:r>
            <a:endParaRPr lang="en-US" altLang="zh-CN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18373441-</a:t>
            </a:r>
            <a:r>
              <a:rPr lang="zh-CN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覃启浩</a:t>
            </a:r>
            <a:endParaRPr lang="en-US" altLang="zh-CN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18182642-</a:t>
            </a:r>
            <a:r>
              <a:rPr lang="zh-CN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杨小玉</a:t>
            </a:r>
            <a:endParaRPr lang="en-US" altLang="zh-CN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75" name="椭圆 74"/>
          <p:cNvSpPr/>
          <p:nvPr/>
        </p:nvSpPr>
        <p:spPr>
          <a:xfrm>
            <a:off x="5089474" y="546938"/>
            <a:ext cx="1945956" cy="194595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63" y="605193"/>
            <a:ext cx="1837361" cy="18373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136" grpId="0"/>
      <p:bldP spid="138" grpId="0"/>
      <p:bldP spid="139" grpId="0"/>
      <p:bldP spid="1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报表生成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2971" y="1700808"/>
            <a:ext cx="11089232" cy="4392488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29635" y="3356037"/>
            <a:ext cx="4904033" cy="1422946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为电商管理系统设置报表展示，利用图表信息的直观性提高商户的使用体验，店铺信息一收眼底。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2E5A5CA-FC6D-483B-AF3B-775E76FCC000}"/>
              </a:ext>
            </a:extLst>
          </p:cNvPr>
          <p:cNvGrpSpPr/>
          <p:nvPr/>
        </p:nvGrpSpPr>
        <p:grpSpPr>
          <a:xfrm>
            <a:off x="408014" y="1109462"/>
            <a:ext cx="5511615" cy="5498462"/>
            <a:chOff x="192931" y="1159092"/>
            <a:chExt cx="5511615" cy="549846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EFB6CFF-1FDB-4066-B8BA-87CAEA22E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931" y="1159092"/>
              <a:ext cx="5511615" cy="2727216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EB656B7-F3AA-499B-8BC8-37D5787F9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32" y="3897052"/>
              <a:ext cx="5511614" cy="2760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05051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前端展示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16" name="文本框 9">
            <a:extLst>
              <a:ext uri="{FF2B5EF4-FFF2-40B4-BE49-F238E27FC236}">
                <a16:creationId xmlns:a16="http://schemas.microsoft.com/office/drawing/2014/main" id="{BD164AD4-7FA0-4FB8-97E4-B4D27801EACA}"/>
              </a:ext>
            </a:extLst>
          </p:cNvPr>
          <p:cNvSpPr txBox="1"/>
          <p:nvPr/>
        </p:nvSpPr>
        <p:spPr>
          <a:xfrm>
            <a:off x="1057027" y="912509"/>
            <a:ext cx="6552728" cy="99257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前端在</a:t>
            </a:r>
            <a:r>
              <a:rPr lang="en-US" altLang="zh-CN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的基础上使用了</a:t>
            </a:r>
            <a:r>
              <a:rPr lang="en-US" altLang="zh-CN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的组件，具有精美的用户界面和良好的交互体验。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22AAD000-9B26-421B-ABE0-6CE7687E5EEF}"/>
              </a:ext>
            </a:extLst>
          </p:cNvPr>
          <p:cNvSpPr/>
          <p:nvPr/>
        </p:nvSpPr>
        <p:spPr>
          <a:xfrm>
            <a:off x="264938" y="1097360"/>
            <a:ext cx="626458" cy="6292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" name="Group 20">
            <a:extLst>
              <a:ext uri="{FF2B5EF4-FFF2-40B4-BE49-F238E27FC236}">
                <a16:creationId xmlns:a16="http://schemas.microsoft.com/office/drawing/2014/main" id="{066B1058-A586-411A-AD2A-27D71F201E53}"/>
              </a:ext>
            </a:extLst>
          </p:cNvPr>
          <p:cNvGrpSpPr/>
          <p:nvPr/>
        </p:nvGrpSpPr>
        <p:grpSpPr>
          <a:xfrm>
            <a:off x="388966" y="1236663"/>
            <a:ext cx="350811" cy="352989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A0153EE4-4CCF-4A69-A68E-A3C9CB87D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F2BFC10E-1EA0-4BB8-980B-17E4FA3AAEA7}"/>
                </a:ext>
              </a:extLst>
            </p:cNvPr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F67443F-72ED-47E4-ADBB-0725CD14F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75721"/>
            <a:ext cx="12195175" cy="456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28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页面展示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FD4976-97C0-4BFE-83EE-C87D56702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1586401"/>
            <a:ext cx="11930236" cy="5244333"/>
          </a:xfrm>
          <a:prstGeom prst="rect">
            <a:avLst/>
          </a:prstGeom>
        </p:spPr>
      </p:pic>
      <p:sp>
        <p:nvSpPr>
          <p:cNvPr id="16" name="文本框 9">
            <a:extLst>
              <a:ext uri="{FF2B5EF4-FFF2-40B4-BE49-F238E27FC236}">
                <a16:creationId xmlns:a16="http://schemas.microsoft.com/office/drawing/2014/main" id="{BD164AD4-7FA0-4FB8-97E4-B4D27801EACA}"/>
              </a:ext>
            </a:extLst>
          </p:cNvPr>
          <p:cNvSpPr txBox="1"/>
          <p:nvPr/>
        </p:nvSpPr>
        <p:spPr>
          <a:xfrm>
            <a:off x="985019" y="1039877"/>
            <a:ext cx="6444716" cy="4072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登录面板样式精美，一套成体系的背景图片提升观感。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22AAD000-9B26-421B-ABE0-6CE7687E5EEF}"/>
              </a:ext>
            </a:extLst>
          </p:cNvPr>
          <p:cNvSpPr/>
          <p:nvPr/>
        </p:nvSpPr>
        <p:spPr>
          <a:xfrm>
            <a:off x="141232" y="929751"/>
            <a:ext cx="626458" cy="6292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7" name="Group 20">
            <a:extLst>
              <a:ext uri="{FF2B5EF4-FFF2-40B4-BE49-F238E27FC236}">
                <a16:creationId xmlns:a16="http://schemas.microsoft.com/office/drawing/2014/main" id="{066B1058-A586-411A-AD2A-27D71F201E53}"/>
              </a:ext>
            </a:extLst>
          </p:cNvPr>
          <p:cNvGrpSpPr/>
          <p:nvPr/>
        </p:nvGrpSpPr>
        <p:grpSpPr>
          <a:xfrm>
            <a:off x="283756" y="1069054"/>
            <a:ext cx="350811" cy="352989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28" name="Freeform 42">
              <a:extLst>
                <a:ext uri="{FF2B5EF4-FFF2-40B4-BE49-F238E27FC236}">
                  <a16:creationId xmlns:a16="http://schemas.microsoft.com/office/drawing/2014/main" id="{A0153EE4-4CCF-4A69-A68E-A3C9CB87DD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9" name="Freeform 43">
              <a:extLst>
                <a:ext uri="{FF2B5EF4-FFF2-40B4-BE49-F238E27FC236}">
                  <a16:creationId xmlns:a16="http://schemas.microsoft.com/office/drawing/2014/main" id="{F2BFC10E-1EA0-4BB8-980B-17E4FA3AAEA7}"/>
                </a:ext>
              </a:extLst>
            </p:cNvPr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交互体验</a:t>
            </a:r>
          </a:p>
        </p:txBody>
      </p:sp>
      <p:sp>
        <p:nvSpPr>
          <p:cNvPr id="11" name="矩形 10"/>
          <p:cNvSpPr/>
          <p:nvPr/>
        </p:nvSpPr>
        <p:spPr>
          <a:xfrm>
            <a:off x="707880" y="2375187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登录提示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897959" y="1028950"/>
            <a:ext cx="5366051" cy="116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</a:t>
            </a: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通过</a:t>
            </a:r>
            <a:r>
              <a:rPr lang="en-US" altLang="zh-CN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Bootstrap</a:t>
            </a: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，我们应用了许多组件，考虑了各种使用细节，不仅功能完备，用户的交互体验也非常好。</a:t>
            </a:r>
            <a:endParaRPr lang="zh-CN" altLang="en-US" sz="2000" b="1" kern="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4" name="Oval 4"/>
          <p:cNvSpPr/>
          <p:nvPr/>
        </p:nvSpPr>
        <p:spPr>
          <a:xfrm>
            <a:off x="214545" y="1271609"/>
            <a:ext cx="626458" cy="6292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3" name="Group 20"/>
          <p:cNvGrpSpPr/>
          <p:nvPr/>
        </p:nvGrpSpPr>
        <p:grpSpPr>
          <a:xfrm>
            <a:off x="357069" y="1410912"/>
            <a:ext cx="350811" cy="352989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24" name="Freeform 42"/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5" name="Freeform 43"/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5AC58D-7AC3-4A83-880D-5B2AF1E35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6" y="2875026"/>
            <a:ext cx="3787468" cy="3596952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81029058-A553-4AF1-A91A-04318E340818}"/>
              </a:ext>
            </a:extLst>
          </p:cNvPr>
          <p:cNvSpPr/>
          <p:nvPr/>
        </p:nvSpPr>
        <p:spPr>
          <a:xfrm>
            <a:off x="6233049" y="1515906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注册提示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EF7F2C-C063-4411-9C8B-7F3D7DFDC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30" y="2030727"/>
            <a:ext cx="3475021" cy="594412"/>
          </a:xfrm>
          <a:prstGeom prst="rect">
            <a:avLst/>
          </a:prstGeom>
        </p:spPr>
      </p:pic>
      <p:sp>
        <p:nvSpPr>
          <p:cNvPr id="71" name="矩形 70">
            <a:extLst>
              <a:ext uri="{FF2B5EF4-FFF2-40B4-BE49-F238E27FC236}">
                <a16:creationId xmlns:a16="http://schemas.microsoft.com/office/drawing/2014/main" id="{8EA52E73-C647-4EAE-8D4D-DC152C964939}"/>
              </a:ext>
            </a:extLst>
          </p:cNvPr>
          <p:cNvSpPr/>
          <p:nvPr/>
        </p:nvSpPr>
        <p:spPr>
          <a:xfrm>
            <a:off x="6233049" y="3590263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删除提示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08FE2050-9F43-4E50-9CC1-2BF9855BC7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318" y="4232862"/>
            <a:ext cx="5627754" cy="192115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 animBg="1"/>
      <p:bldP spid="68" grpId="0"/>
      <p:bldP spid="70" grpId="0"/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交互体验</a:t>
            </a:r>
          </a:p>
        </p:txBody>
      </p:sp>
      <p:sp>
        <p:nvSpPr>
          <p:cNvPr id="11" name="矩形 10"/>
          <p:cNvSpPr/>
          <p:nvPr/>
        </p:nvSpPr>
        <p:spPr>
          <a:xfrm>
            <a:off x="714186" y="1209551"/>
            <a:ext cx="1877419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首页图片轮播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81029058-A553-4AF1-A91A-04318E340818}"/>
              </a:ext>
            </a:extLst>
          </p:cNvPr>
          <p:cNvSpPr/>
          <p:nvPr/>
        </p:nvSpPr>
        <p:spPr>
          <a:xfrm>
            <a:off x="5449515" y="980931"/>
            <a:ext cx="1877419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动态选择地址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EA52E73-C647-4EAE-8D4D-DC152C964939}"/>
              </a:ext>
            </a:extLst>
          </p:cNvPr>
          <p:cNvSpPr/>
          <p:nvPr/>
        </p:nvSpPr>
        <p:spPr>
          <a:xfrm>
            <a:off x="6275805" y="3031170"/>
            <a:ext cx="1313162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删除提示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A1195F-9B9D-4C05-A645-229A7D540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0" y="2013268"/>
            <a:ext cx="3883422" cy="287885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905BD02C-2FD4-42BA-86CA-3B9B8A0CDF79}"/>
              </a:ext>
            </a:extLst>
          </p:cNvPr>
          <p:cNvSpPr/>
          <p:nvPr/>
        </p:nvSpPr>
        <p:spPr>
          <a:xfrm>
            <a:off x="5299942" y="4468113"/>
            <a:ext cx="1595290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模态框交互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46FFF6-67AD-46B3-B6C2-220710BE7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805" y="4072840"/>
            <a:ext cx="4180700" cy="28857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6FE8D3-8F91-4BA0-B0E7-0B051586A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0349" y="1567446"/>
            <a:ext cx="5760640" cy="19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351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8" grpId="0"/>
      <p:bldP spid="70" grpId="0"/>
      <p:bldP spid="71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响应式布局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81029058-A553-4AF1-A91A-04318E340818}"/>
              </a:ext>
            </a:extLst>
          </p:cNvPr>
          <p:cNvSpPr/>
          <p:nvPr/>
        </p:nvSpPr>
        <p:spPr>
          <a:xfrm>
            <a:off x="985019" y="1773985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电脑端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EA52E73-C647-4EAE-8D4D-DC152C964939}"/>
              </a:ext>
            </a:extLst>
          </p:cNvPr>
          <p:cNvSpPr/>
          <p:nvPr/>
        </p:nvSpPr>
        <p:spPr>
          <a:xfrm>
            <a:off x="7681763" y="1705917"/>
            <a:ext cx="1031033" cy="430879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sz="2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endParaRPr lang="en-US" altLang="zh-CN" sz="2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ACF1A766-D273-4DDB-A484-D41BDCB38959}"/>
              </a:ext>
            </a:extLst>
          </p:cNvPr>
          <p:cNvSpPr/>
          <p:nvPr/>
        </p:nvSpPr>
        <p:spPr>
          <a:xfrm>
            <a:off x="141232" y="929751"/>
            <a:ext cx="626458" cy="6292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id="{CB6109A2-3749-4673-92CD-08442564ED4F}"/>
              </a:ext>
            </a:extLst>
          </p:cNvPr>
          <p:cNvGrpSpPr/>
          <p:nvPr/>
        </p:nvGrpSpPr>
        <p:grpSpPr>
          <a:xfrm>
            <a:off x="283756" y="1069054"/>
            <a:ext cx="350811" cy="352989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24" name="Freeform 42">
              <a:extLst>
                <a:ext uri="{FF2B5EF4-FFF2-40B4-BE49-F238E27FC236}">
                  <a16:creationId xmlns:a16="http://schemas.microsoft.com/office/drawing/2014/main" id="{10F85443-BC83-45B7-A484-FD23DF769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5" name="Freeform 43">
              <a:extLst>
                <a:ext uri="{FF2B5EF4-FFF2-40B4-BE49-F238E27FC236}">
                  <a16:creationId xmlns:a16="http://schemas.microsoft.com/office/drawing/2014/main" id="{CE0D6E8B-ABFA-4704-B7CC-F412B2591593}"/>
                </a:ext>
              </a:extLst>
            </p:cNvPr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sp>
        <p:nvSpPr>
          <p:cNvPr id="27" name="文本框 9">
            <a:extLst>
              <a:ext uri="{FF2B5EF4-FFF2-40B4-BE49-F238E27FC236}">
                <a16:creationId xmlns:a16="http://schemas.microsoft.com/office/drawing/2014/main" id="{C381CA9D-D009-4175-87AD-7047B1C855B6}"/>
              </a:ext>
            </a:extLst>
          </p:cNvPr>
          <p:cNvSpPr txBox="1"/>
          <p:nvPr/>
        </p:nvSpPr>
        <p:spPr>
          <a:xfrm>
            <a:off x="877759" y="1031373"/>
            <a:ext cx="7056784" cy="4072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可以为不同终端的用户提供更加舒适的界面和更好的用户体验。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B12254F-5E84-40D6-A24D-226A259E88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04" y="2352821"/>
            <a:ext cx="3827560" cy="37170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1D54B5-843F-43DB-A0A6-FB8667ED6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05" y="2276872"/>
            <a:ext cx="7091294" cy="356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9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/>
      <p:bldP spid="71" grpId="0"/>
      <p:bldP spid="17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重点难点实现</a:t>
            </a:r>
          </a:p>
        </p:txBody>
      </p:sp>
      <p:sp>
        <p:nvSpPr>
          <p:cNvPr id="31" name="文本框 9"/>
          <p:cNvSpPr txBox="1"/>
          <p:nvPr/>
        </p:nvSpPr>
        <p:spPr>
          <a:xfrm>
            <a:off x="1237047" y="1736166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分页和排序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sp>
        <p:nvSpPr>
          <p:cNvPr id="58" name="Oval 4">
            <a:extLst>
              <a:ext uri="{FF2B5EF4-FFF2-40B4-BE49-F238E27FC236}">
                <a16:creationId xmlns:a16="http://schemas.microsoft.com/office/drawing/2014/main" id="{4E4E6A61-63D2-43AE-9BE6-B89E38D40C1B}"/>
              </a:ext>
            </a:extLst>
          </p:cNvPr>
          <p:cNvSpPr/>
          <p:nvPr/>
        </p:nvSpPr>
        <p:spPr>
          <a:xfrm>
            <a:off x="141232" y="929751"/>
            <a:ext cx="626458" cy="62923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59" name="Group 20">
            <a:extLst>
              <a:ext uri="{FF2B5EF4-FFF2-40B4-BE49-F238E27FC236}">
                <a16:creationId xmlns:a16="http://schemas.microsoft.com/office/drawing/2014/main" id="{A8FA6F83-DD52-4EB6-85C6-FB959789FD40}"/>
              </a:ext>
            </a:extLst>
          </p:cNvPr>
          <p:cNvGrpSpPr/>
          <p:nvPr/>
        </p:nvGrpSpPr>
        <p:grpSpPr>
          <a:xfrm>
            <a:off x="283756" y="1069054"/>
            <a:ext cx="350811" cy="352989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25CAF59F-573F-4ADF-B169-1A7B6040A7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61A648BA-436D-47B6-BB79-7120C10F8BF0}"/>
                </a:ext>
              </a:extLst>
            </p:cNvPr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sp>
        <p:nvSpPr>
          <p:cNvPr id="62" name="矩形 47">
            <a:extLst>
              <a:ext uri="{FF2B5EF4-FFF2-40B4-BE49-F238E27FC236}">
                <a16:creationId xmlns:a16="http://schemas.microsoft.com/office/drawing/2014/main" id="{72BE4C8E-1CD4-4E41-890F-3A2DACA08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214" y="856730"/>
            <a:ext cx="4967259" cy="799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buNone/>
            </a:pPr>
            <a:r>
              <a:rPr lang="en-US" altLang="zh-CN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  </a:t>
            </a: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在搜索商品的界面我们实现了搜索和排序的功能。</a:t>
            </a: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通过排序函数和分组来实现</a:t>
            </a:r>
          </a:p>
        </p:txBody>
      </p:sp>
      <p:sp>
        <p:nvSpPr>
          <p:cNvPr id="64" name="文本框 9">
            <a:extLst>
              <a:ext uri="{FF2B5EF4-FFF2-40B4-BE49-F238E27FC236}">
                <a16:creationId xmlns:a16="http://schemas.microsoft.com/office/drawing/2014/main" id="{0E6F4484-E180-4FB2-8F19-85A3945CEB8A}"/>
              </a:ext>
            </a:extLst>
          </p:cNvPr>
          <p:cNvSpPr txBox="1"/>
          <p:nvPr/>
        </p:nvSpPr>
        <p:spPr>
          <a:xfrm>
            <a:off x="7393731" y="1075794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排序函数</a:t>
            </a: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4ACDDB1F-8913-4293-96A0-C268FA90C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707" y="1692609"/>
            <a:ext cx="4304762" cy="2619048"/>
          </a:xfrm>
          <a:prstGeom prst="rect">
            <a:avLst/>
          </a:prstGeom>
        </p:spPr>
      </p:pic>
      <p:sp>
        <p:nvSpPr>
          <p:cNvPr id="67" name="文本框 9">
            <a:extLst>
              <a:ext uri="{FF2B5EF4-FFF2-40B4-BE49-F238E27FC236}">
                <a16:creationId xmlns:a16="http://schemas.microsoft.com/office/drawing/2014/main" id="{1A901AB0-3BE1-4633-A58F-F367BFB8BA04}"/>
              </a:ext>
            </a:extLst>
          </p:cNvPr>
          <p:cNvSpPr txBox="1"/>
          <p:nvPr/>
        </p:nvSpPr>
        <p:spPr>
          <a:xfrm>
            <a:off x="7249715" y="4663575"/>
            <a:ext cx="1368152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分组实现</a:t>
            </a: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42C05761-4A28-4E25-905A-0282D69744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715" y="5361743"/>
            <a:ext cx="2847619" cy="12571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2BDF26-DC7A-4840-A8AD-A998782E9F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01385"/>
            <a:ext cx="5659926" cy="476179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7" grpId="0"/>
      <p:bldP spid="58" grpId="0" animBg="1"/>
      <p:bldP spid="62" grpId="0"/>
      <p:bldP spid="64" grpId="0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23093" y="1917661"/>
            <a:ext cx="12241360" cy="31236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" y="2061677"/>
            <a:ext cx="12218266" cy="2808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-23092" y="1700808"/>
            <a:ext cx="12241359" cy="3601229"/>
          </a:xfrm>
          <a:prstGeom prst="rect">
            <a:avLst/>
          </a:prstGeom>
          <a:solidFill>
            <a:srgbClr val="202A36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7"/>
          <p:cNvSpPr>
            <a:spLocks noChangeArrowheads="1"/>
          </p:cNvSpPr>
          <p:nvPr/>
        </p:nvSpPr>
        <p:spPr bwMode="auto">
          <a:xfrm>
            <a:off x="3361283" y="3062238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谢谢您的指导</a:t>
            </a:r>
          </a:p>
        </p:txBody>
      </p:sp>
      <p:sp>
        <p:nvSpPr>
          <p:cNvPr id="18" name="矩形 17"/>
          <p:cNvSpPr/>
          <p:nvPr/>
        </p:nvSpPr>
        <p:spPr>
          <a:xfrm>
            <a:off x="0" y="6741368"/>
            <a:ext cx="12195175" cy="1166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8267" cy="68580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377507" y="1115452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5"/>
          <p:cNvSpPr/>
          <p:nvPr/>
        </p:nvSpPr>
        <p:spPr bwMode="auto">
          <a:xfrm>
            <a:off x="4832905" y="0"/>
            <a:ext cx="2529366" cy="107067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1859C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40497" y="260648"/>
            <a:ext cx="14814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62" name="Freeform 5"/>
          <p:cNvSpPr/>
          <p:nvPr/>
        </p:nvSpPr>
        <p:spPr bwMode="auto">
          <a:xfrm>
            <a:off x="1754844" y="3117419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"/>
          <p:cNvSpPr/>
          <p:nvPr/>
        </p:nvSpPr>
        <p:spPr bwMode="auto">
          <a:xfrm>
            <a:off x="4148798" y="3073321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5"/>
          <p:cNvSpPr/>
          <p:nvPr/>
        </p:nvSpPr>
        <p:spPr bwMode="auto">
          <a:xfrm>
            <a:off x="6600932" y="3073321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5"/>
          <p:cNvSpPr/>
          <p:nvPr/>
        </p:nvSpPr>
        <p:spPr bwMode="auto">
          <a:xfrm>
            <a:off x="9055380" y="3073321"/>
            <a:ext cx="1328006" cy="11973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126"/>
          <p:cNvSpPr>
            <a:spLocks noChangeAspect="1" noEditPoints="1"/>
          </p:cNvSpPr>
          <p:nvPr/>
        </p:nvSpPr>
        <p:spPr bwMode="auto">
          <a:xfrm>
            <a:off x="2185556" y="3433004"/>
            <a:ext cx="452469" cy="56617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reeform 261"/>
          <p:cNvSpPr/>
          <p:nvPr/>
        </p:nvSpPr>
        <p:spPr bwMode="auto">
          <a:xfrm>
            <a:off x="4502873" y="3422013"/>
            <a:ext cx="619856" cy="619856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6948663" y="3400693"/>
            <a:ext cx="632543" cy="542603"/>
            <a:chOff x="5084763" y="971548"/>
            <a:chExt cx="323865" cy="277813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70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1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  <p:sp>
          <p:nvSpPr>
            <p:cNvPr id="72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34495E"/>
                </a:solidFill>
              </a:endParaRPr>
            </a:p>
          </p:txBody>
        </p:sp>
      </p:grpSp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9406813" y="3339814"/>
            <a:ext cx="626398" cy="66746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846396" y="4391136"/>
            <a:ext cx="1210588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500"/>
              </a:spcBef>
              <a:spcAft>
                <a:spcPts val="0"/>
              </a:spcAft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  <a:p>
            <a:pPr algn="ctr">
              <a:spcAft>
                <a:spcPts val="0"/>
              </a:spcAft>
              <a:defRPr/>
            </a:pP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201164" y="4377816"/>
            <a:ext cx="1210589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项目特点</a:t>
            </a:r>
          </a:p>
          <a:p>
            <a:pPr algn="ctr">
              <a:defRPr/>
            </a:pP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654745" y="4377816"/>
            <a:ext cx="1210588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项目功能</a:t>
            </a:r>
          </a:p>
          <a:p>
            <a:pPr algn="ctr">
              <a:defRPr/>
            </a:pP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9162902" y="4377816"/>
            <a:ext cx="1210588" cy="999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0"/>
              </a:spcAft>
              <a:defRPr/>
            </a:pPr>
            <a:r>
              <a:rPr lang="en-US" altLang="zh-CN" sz="1600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500"/>
              </a:spcBef>
              <a:defRPr/>
            </a:pPr>
            <a:r>
              <a:rPr lang="zh-CN" altLang="en-US" sz="2000" b="1" kern="1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项目展示</a:t>
            </a:r>
            <a:endParaRPr lang="en-US" altLang="zh-CN" sz="2000" b="1" kern="100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endParaRPr lang="zh-CN" altLang="zh-CN" sz="1400" kern="1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 animBg="1"/>
      <p:bldP spid="61" grpId="0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73" grpId="0" animBg="1"/>
      <p:bldP spid="75" grpId="0"/>
      <p:bldP spid="76" grpId="0"/>
      <p:bldP spid="77" grpId="0"/>
      <p:bldP spid="78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2971" y="1700808"/>
            <a:ext cx="11089232" cy="4392488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250311" y="2646653"/>
            <a:ext cx="5852580" cy="280794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近年来，网络购物市场体量进一步扩大，今年年初爆发的全球新冠疫情，网络购物因其无人员接触的优势获得了进一步的发展。因此我们小组选择实现一个小型的电商交易系统，其简单、功能全面，容易部署的特性在校园、小区这样的小范围场景内具有较高的应用空间。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1026" name="Picture 2" descr="跨境电商平台还有哪些？跨境电商出口平台排名">
            <a:extLst>
              <a:ext uri="{FF2B5EF4-FFF2-40B4-BE49-F238E27FC236}">
                <a16:creationId xmlns:a16="http://schemas.microsoft.com/office/drawing/2014/main" id="{3917F55A-4DF9-432C-BD6F-4B7E2A45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30" y="2646653"/>
            <a:ext cx="4266214" cy="288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559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项目特点</a:t>
            </a:r>
          </a:p>
        </p:txBody>
      </p:sp>
      <p:sp>
        <p:nvSpPr>
          <p:cNvPr id="29" name="Freeform 261"/>
          <p:cNvSpPr/>
          <p:nvPr/>
        </p:nvSpPr>
        <p:spPr bwMode="auto">
          <a:xfrm>
            <a:off x="372951" y="174849"/>
            <a:ext cx="360040" cy="360040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904945" y="3356992"/>
            <a:ext cx="2485289" cy="2485289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9" name="椭圆 8"/>
          <p:cNvSpPr/>
          <p:nvPr/>
        </p:nvSpPr>
        <p:spPr>
          <a:xfrm>
            <a:off x="4857273" y="1484784"/>
            <a:ext cx="576622" cy="5767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434411" y="1789616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44061" y="4392829"/>
            <a:ext cx="20019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项目特点</a:t>
            </a:r>
            <a:endParaRPr lang="en-US" altLang="zh-CN" sz="2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904945" y="1340768"/>
            <a:ext cx="2485289" cy="248528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/>
          <p:cNvSpPr/>
          <p:nvPr/>
        </p:nvSpPr>
        <p:spPr bwMode="auto">
          <a:xfrm>
            <a:off x="2320981" y="2007942"/>
            <a:ext cx="1648122" cy="1150939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4" name="标题 11"/>
          <p:cNvSpPr txBox="1"/>
          <p:nvPr/>
        </p:nvSpPr>
        <p:spPr>
          <a:xfrm>
            <a:off x="6482882" y="1235323"/>
            <a:ext cx="4297977" cy="1252449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框架进行项目开发，项目轻量，部署容易，适合在多种场景下使用。</a:t>
            </a: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857273" y="2737235"/>
            <a:ext cx="576622" cy="5767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</a:rPr>
              <a:t>2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434411" y="3042067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1"/>
          <p:cNvSpPr txBox="1"/>
          <p:nvPr/>
        </p:nvSpPr>
        <p:spPr>
          <a:xfrm>
            <a:off x="6464228" y="2539785"/>
            <a:ext cx="4009945" cy="10045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项目结构层次分明，容易扩展，界面简洁而细节完善，方便后续做进一步的功能扩展。</a:t>
            </a:r>
          </a:p>
          <a:p>
            <a:pPr algn="l"/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856757" y="3962060"/>
            <a:ext cx="576622" cy="57678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</a:rPr>
              <a:t>3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5433895" y="4266892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标题 11"/>
          <p:cNvSpPr txBox="1"/>
          <p:nvPr/>
        </p:nvSpPr>
        <p:spPr>
          <a:xfrm>
            <a:off x="6482882" y="3748528"/>
            <a:ext cx="4009944" cy="112485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项目功能完备，能够覆盖交易流程中的各种操作，用户交互体验良好。</a:t>
            </a: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859113" y="5202569"/>
            <a:ext cx="576622" cy="57678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5">
                    <a:lumMod val="60000"/>
                    <a:lumOff val="40000"/>
                  </a:schemeClr>
                </a:solidFill>
                <a:latin typeface="Impact MT Std" panose="020B0806030902050204" pitchFamily="34" charset="0"/>
                <a:ea typeface="微软雅黑" panose="020B0503020204020204" pitchFamily="34" charset="-122"/>
              </a:rPr>
              <a:t>4</a:t>
            </a:r>
            <a:endParaRPr lang="zh-CN" altLang="en-US" dirty="0">
              <a:solidFill>
                <a:schemeClr val="accent5">
                  <a:lumMod val="60000"/>
                  <a:lumOff val="40000"/>
                </a:schemeClr>
              </a:solidFill>
              <a:latin typeface="Impact MT Std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436251" y="5507401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1"/>
          <p:cNvSpPr txBox="1"/>
          <p:nvPr/>
        </p:nvSpPr>
        <p:spPr>
          <a:xfrm>
            <a:off x="6463436" y="5063219"/>
            <a:ext cx="4152121" cy="109450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项目用户权限三级分离，对操作大护具标的访问设置访问控制，具有较高的安全性。</a:t>
            </a:r>
          </a:p>
          <a:p>
            <a:pPr algn="l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380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2" grpId="0" animBg="1"/>
      <p:bldP spid="13" grpId="0" animBg="1"/>
      <p:bldP spid="14" grpId="0"/>
      <p:bldP spid="15" grpId="0" animBg="1"/>
      <p:bldP spid="17" grpId="0"/>
      <p:bldP spid="21" grpId="0" animBg="1"/>
      <p:bldP spid="24" grpId="0"/>
      <p:bldP spid="25" grpId="0" animBg="1"/>
      <p:bldP spid="27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项目功能结构</a:t>
            </a:r>
          </a:p>
        </p:txBody>
      </p:sp>
      <p:sp>
        <p:nvSpPr>
          <p:cNvPr id="23" name="文本框 1"/>
          <p:cNvSpPr txBox="1"/>
          <p:nvPr/>
        </p:nvSpPr>
        <p:spPr>
          <a:xfrm>
            <a:off x="659572" y="940990"/>
            <a:ext cx="4395309" cy="69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前台功能模块：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前台应用以交易为核心，重点围绕于商品的展示与交易相关操作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E4807EF2-EF55-42A1-A56C-D60AA4B94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9" y="1974418"/>
            <a:ext cx="11042193" cy="44704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Freeform 126"/>
          <p:cNvSpPr>
            <a:spLocks noChangeAspect="1" noEditPoints="1"/>
          </p:cNvSpPr>
          <p:nvPr/>
        </p:nvSpPr>
        <p:spPr bwMode="auto">
          <a:xfrm>
            <a:off x="388399" y="136824"/>
            <a:ext cx="329141" cy="411856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3449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项目功能结构</a:t>
            </a:r>
          </a:p>
        </p:txBody>
      </p:sp>
      <p:sp>
        <p:nvSpPr>
          <p:cNvPr id="23" name="文本框 1"/>
          <p:cNvSpPr txBox="1"/>
          <p:nvPr/>
        </p:nvSpPr>
        <p:spPr>
          <a:xfrm>
            <a:off x="659572" y="940990"/>
            <a:ext cx="4395309" cy="69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31859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后台功能模块：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后台应用以商品为核心，重点围绕于商品的增删改以及订单信息的处理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71" y="27266"/>
            <a:ext cx="2569196" cy="488509"/>
          </a:xfrm>
          <a:prstGeom prst="rect">
            <a:avLst/>
          </a:prstGeom>
        </p:spPr>
      </p:pic>
      <p:pic>
        <p:nvPicPr>
          <p:cNvPr id="14" name="内容占位符 3">
            <a:extLst>
              <a:ext uri="{FF2B5EF4-FFF2-40B4-BE49-F238E27FC236}">
                <a16:creationId xmlns:a16="http://schemas.microsoft.com/office/drawing/2014/main" id="{B9CC8180-C123-46A6-A2DB-13F9A68D6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38" y="1727139"/>
            <a:ext cx="10367391" cy="5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2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数据流图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1700808"/>
            <a:ext cx="12195175" cy="4392488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5396" y="3284984"/>
            <a:ext cx="3651454" cy="961281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前后台的分离控制形成不同的数据流向。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78CAB3-13CB-4F02-9676-D7D44719D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95" y="1167282"/>
            <a:ext cx="7550745" cy="545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02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系统安全性设计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2971" y="1700808"/>
            <a:ext cx="11089232" cy="4392488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FE2016-CAC6-42FF-BE7A-5553B593F5A3}"/>
              </a:ext>
            </a:extLst>
          </p:cNvPr>
          <p:cNvSpPr/>
          <p:nvPr/>
        </p:nvSpPr>
        <p:spPr>
          <a:xfrm>
            <a:off x="7648023" y="1844824"/>
            <a:ext cx="1338810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系统管理员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991AD9-168B-487B-B0CB-124EDDD38ACF}"/>
              </a:ext>
            </a:extLst>
          </p:cNvPr>
          <p:cNvSpPr/>
          <p:nvPr/>
        </p:nvSpPr>
        <p:spPr>
          <a:xfrm>
            <a:off x="7635059" y="4023926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用户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15FBBD-D2EE-44E5-A792-232D4D4B9852}"/>
              </a:ext>
            </a:extLst>
          </p:cNvPr>
          <p:cNvSpPr/>
          <p:nvPr/>
        </p:nvSpPr>
        <p:spPr>
          <a:xfrm>
            <a:off x="3581811" y="2877799"/>
            <a:ext cx="646313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商户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4F9EBFFE-81CB-49C2-8F8F-049513644931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 flipV="1">
            <a:off x="7339678" y="2255403"/>
            <a:ext cx="239249" cy="206315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16" name="矩形 47">
            <a:extLst>
              <a:ext uri="{FF2B5EF4-FFF2-40B4-BE49-F238E27FC236}">
                <a16:creationId xmlns:a16="http://schemas.microsoft.com/office/drawing/2014/main" id="{22BD44A1-9CFE-4AA5-AA63-B9B127AFF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061" y="2161206"/>
            <a:ext cx="2822407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系统管理员能够管理整个系统的所有商户和用户，并对他们下属的信息进行编辑和删除。</a:t>
            </a:r>
          </a:p>
        </p:txBody>
      </p:sp>
      <p:sp>
        <p:nvSpPr>
          <p:cNvPr id="21" name="等腰三角形 18">
            <a:extLst>
              <a:ext uri="{FF2B5EF4-FFF2-40B4-BE49-F238E27FC236}">
                <a16:creationId xmlns:a16="http://schemas.microsoft.com/office/drawing/2014/main" id="{32D6CCA8-442F-40A2-91AA-83762D0B3A29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 flipV="1">
            <a:off x="7339678" y="4438471"/>
            <a:ext cx="239249" cy="206315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23" name="矩形 47">
            <a:extLst>
              <a:ext uri="{FF2B5EF4-FFF2-40B4-BE49-F238E27FC236}">
                <a16:creationId xmlns:a16="http://schemas.microsoft.com/office/drawing/2014/main" id="{1E332BFC-27B6-4ED7-A598-5B505CD50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061" y="4344278"/>
            <a:ext cx="2822407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用户只能够访问商品数据，对自己的属性进行修改，而不能更改其他数据。</a:t>
            </a:r>
          </a:p>
        </p:txBody>
      </p:sp>
      <p:sp>
        <p:nvSpPr>
          <p:cNvPr id="24" name="等腰三角形 18">
            <a:extLst>
              <a:ext uri="{FF2B5EF4-FFF2-40B4-BE49-F238E27FC236}">
                <a16:creationId xmlns:a16="http://schemas.microsoft.com/office/drawing/2014/main" id="{897EC990-F51B-43AE-9845-AE28DD89CA74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 flipH="1" flipV="1">
            <a:off x="4269367" y="3308515"/>
            <a:ext cx="239249" cy="206315"/>
          </a:xfrm>
          <a:prstGeom prst="triangle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lIns="91431" tIns="45716" rIns="91431" bIns="45716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000">
              <a:solidFill>
                <a:schemeClr val="tx1">
                  <a:lumMod val="65000"/>
                  <a:lumOff val="35000"/>
                </a:schemeClr>
              </a:solidFill>
              <a:sym typeface="微软雅黑" panose="020B0503020204020204" pitchFamily="34" charset="-122"/>
            </a:endParaRPr>
          </a:p>
        </p:txBody>
      </p:sp>
      <p:sp>
        <p:nvSpPr>
          <p:cNvPr id="25" name="矩形 47">
            <a:extLst>
              <a:ext uri="{FF2B5EF4-FFF2-40B4-BE49-F238E27FC236}">
                <a16:creationId xmlns:a16="http://schemas.microsoft.com/office/drawing/2014/main" id="{EE999FA0-1696-4ABF-9107-AF3614D17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6142" y="3214314"/>
            <a:ext cx="2443253" cy="8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微软雅黑" panose="020B0503020204020204" pitchFamily="34" charset="-122"/>
              </a:rPr>
              <a:t>商户能够对系统中的商品类别、商品、评论以及优惠券进行管理</a:t>
            </a:r>
          </a:p>
        </p:txBody>
      </p:sp>
      <p:sp>
        <p:nvSpPr>
          <p:cNvPr id="26" name="形状 25">
            <a:extLst>
              <a:ext uri="{FF2B5EF4-FFF2-40B4-BE49-F238E27FC236}">
                <a16:creationId xmlns:a16="http://schemas.microsoft.com/office/drawing/2014/main" id="{6E1FD921-F913-4032-B741-180869309C00}"/>
              </a:ext>
            </a:extLst>
          </p:cNvPr>
          <p:cNvSpPr/>
          <p:nvPr/>
        </p:nvSpPr>
        <p:spPr>
          <a:xfrm>
            <a:off x="4635277" y="2731047"/>
            <a:ext cx="1867985" cy="1868267"/>
          </a:xfrm>
          <a:prstGeom prst="leftCircularArrow">
            <a:avLst>
              <a:gd name="adj1" fmla="val 8909"/>
              <a:gd name="adj2" fmla="val 1142322"/>
              <a:gd name="adj3" fmla="val 6293598"/>
              <a:gd name="adj4" fmla="val 18900002"/>
              <a:gd name="adj5" fmla="val 125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27" name="空心弧 26">
            <a:extLst>
              <a:ext uri="{FF2B5EF4-FFF2-40B4-BE49-F238E27FC236}">
                <a16:creationId xmlns:a16="http://schemas.microsoft.com/office/drawing/2014/main" id="{0F9667E7-6FD4-4D70-A093-C0E284408AE0}"/>
              </a:ext>
            </a:extLst>
          </p:cNvPr>
          <p:cNvSpPr/>
          <p:nvPr/>
        </p:nvSpPr>
        <p:spPr>
          <a:xfrm>
            <a:off x="5305528" y="3953591"/>
            <a:ext cx="1604887" cy="1605530"/>
          </a:xfrm>
          <a:prstGeom prst="blockArc">
            <a:avLst>
              <a:gd name="adj1" fmla="val 13624405"/>
              <a:gd name="adj2" fmla="val 17228224"/>
              <a:gd name="adj3" fmla="val 11481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A28A994-05D6-48DC-84BA-1934328BAD3F}"/>
              </a:ext>
            </a:extLst>
          </p:cNvPr>
          <p:cNvGrpSpPr/>
          <p:nvPr/>
        </p:nvGrpSpPr>
        <p:grpSpPr>
          <a:xfrm rot="2736489">
            <a:off x="5853855" y="2268800"/>
            <a:ext cx="578227" cy="506765"/>
            <a:chOff x="4212441" y="1835306"/>
            <a:chExt cx="645570" cy="565784"/>
          </a:xfrm>
          <a:solidFill>
            <a:schemeClr val="accent5">
              <a:lumMod val="50000"/>
            </a:schemeClr>
          </a:solidFill>
        </p:grpSpPr>
        <p:sp>
          <p:nvSpPr>
            <p:cNvPr id="29" name="Freeform 143">
              <a:extLst>
                <a:ext uri="{FF2B5EF4-FFF2-40B4-BE49-F238E27FC236}">
                  <a16:creationId xmlns:a16="http://schemas.microsoft.com/office/drawing/2014/main" id="{8E4E64AB-3584-43C3-9F97-1AFE376DDE46}"/>
                </a:ext>
              </a:extLst>
            </p:cNvPr>
            <p:cNvSpPr/>
            <p:nvPr/>
          </p:nvSpPr>
          <p:spPr bwMode="auto">
            <a:xfrm>
              <a:off x="4386528" y="2100064"/>
              <a:ext cx="297398" cy="119685"/>
            </a:xfrm>
            <a:custGeom>
              <a:avLst/>
              <a:gdLst>
                <a:gd name="T0" fmla="*/ 30 w 35"/>
                <a:gd name="T1" fmla="*/ 13 h 14"/>
                <a:gd name="T2" fmla="*/ 5 w 35"/>
                <a:gd name="T3" fmla="*/ 13 h 14"/>
                <a:gd name="T4" fmla="*/ 5 w 35"/>
                <a:gd name="T5" fmla="*/ 13 h 14"/>
                <a:gd name="T6" fmla="*/ 1 w 35"/>
                <a:gd name="T7" fmla="*/ 13 h 14"/>
                <a:gd name="T8" fmla="*/ 1 w 35"/>
                <a:gd name="T9" fmla="*/ 13 h 14"/>
                <a:gd name="T10" fmla="*/ 1 w 35"/>
                <a:gd name="T11" fmla="*/ 9 h 14"/>
                <a:gd name="T12" fmla="*/ 1 w 35"/>
                <a:gd name="T13" fmla="*/ 9 h 14"/>
                <a:gd name="T14" fmla="*/ 34 w 35"/>
                <a:gd name="T15" fmla="*/ 9 h 14"/>
                <a:gd name="T16" fmla="*/ 34 w 35"/>
                <a:gd name="T17" fmla="*/ 9 h 14"/>
                <a:gd name="T18" fmla="*/ 34 w 35"/>
                <a:gd name="T19" fmla="*/ 13 h 14"/>
                <a:gd name="T20" fmla="*/ 34 w 35"/>
                <a:gd name="T21" fmla="*/ 13 h 14"/>
                <a:gd name="T22" fmla="*/ 30 w 35"/>
                <a:gd name="T23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14">
                  <a:moveTo>
                    <a:pt x="30" y="13"/>
                  </a:moveTo>
                  <a:cubicBezTo>
                    <a:pt x="23" y="6"/>
                    <a:pt x="12" y="6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4"/>
                    <a:pt x="2" y="14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0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0" y="0"/>
                    <a:pt x="25" y="0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5" y="10"/>
                    <a:pt x="35" y="12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4"/>
                    <a:pt x="31" y="14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Freeform 144">
              <a:extLst>
                <a:ext uri="{FF2B5EF4-FFF2-40B4-BE49-F238E27FC236}">
                  <a16:creationId xmlns:a16="http://schemas.microsoft.com/office/drawing/2014/main" id="{74878F9F-011B-4B57-B9A6-6F8106033C61}"/>
                </a:ext>
              </a:extLst>
            </p:cNvPr>
            <p:cNvSpPr/>
            <p:nvPr/>
          </p:nvSpPr>
          <p:spPr bwMode="auto">
            <a:xfrm>
              <a:off x="4451810" y="2227003"/>
              <a:ext cx="174086" cy="174087"/>
            </a:xfrm>
            <a:custGeom>
              <a:avLst/>
              <a:gdLst>
                <a:gd name="T0" fmla="*/ 3 w 20"/>
                <a:gd name="T1" fmla="*/ 17 h 20"/>
                <a:gd name="T2" fmla="*/ 3 w 20"/>
                <a:gd name="T3" fmla="*/ 4 h 20"/>
                <a:gd name="T4" fmla="*/ 16 w 20"/>
                <a:gd name="T5" fmla="*/ 4 h 20"/>
                <a:gd name="T6" fmla="*/ 16 w 20"/>
                <a:gd name="T7" fmla="*/ 17 h 20"/>
                <a:gd name="T8" fmla="*/ 3 w 20"/>
                <a:gd name="T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3" y="17"/>
                  </a:move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20" y="7"/>
                    <a:pt x="20" y="13"/>
                    <a:pt x="16" y="17"/>
                  </a:cubicBezTo>
                  <a:cubicBezTo>
                    <a:pt x="12" y="20"/>
                    <a:pt x="7" y="20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Freeform 145">
              <a:extLst>
                <a:ext uri="{FF2B5EF4-FFF2-40B4-BE49-F238E27FC236}">
                  <a16:creationId xmlns:a16="http://schemas.microsoft.com/office/drawing/2014/main" id="{93917239-27F0-41F1-939A-48478AB8D1BC}"/>
                </a:ext>
              </a:extLst>
            </p:cNvPr>
            <p:cNvSpPr/>
            <p:nvPr/>
          </p:nvSpPr>
          <p:spPr bwMode="auto">
            <a:xfrm>
              <a:off x="4299484" y="1962245"/>
              <a:ext cx="471484" cy="170461"/>
            </a:xfrm>
            <a:custGeom>
              <a:avLst/>
              <a:gdLst>
                <a:gd name="T0" fmla="*/ 50 w 55"/>
                <a:gd name="T1" fmla="*/ 19 h 20"/>
                <a:gd name="T2" fmla="*/ 6 w 55"/>
                <a:gd name="T3" fmla="*/ 19 h 20"/>
                <a:gd name="T4" fmla="*/ 6 w 55"/>
                <a:gd name="T5" fmla="*/ 19 h 20"/>
                <a:gd name="T6" fmla="*/ 1 w 55"/>
                <a:gd name="T7" fmla="*/ 19 h 20"/>
                <a:gd name="T8" fmla="*/ 1 w 55"/>
                <a:gd name="T9" fmla="*/ 19 h 20"/>
                <a:gd name="T10" fmla="*/ 1 w 55"/>
                <a:gd name="T11" fmla="*/ 15 h 20"/>
                <a:gd name="T12" fmla="*/ 1 w 55"/>
                <a:gd name="T13" fmla="*/ 15 h 20"/>
                <a:gd name="T14" fmla="*/ 54 w 55"/>
                <a:gd name="T15" fmla="*/ 15 h 20"/>
                <a:gd name="T16" fmla="*/ 54 w 55"/>
                <a:gd name="T17" fmla="*/ 15 h 20"/>
                <a:gd name="T18" fmla="*/ 54 w 55"/>
                <a:gd name="T19" fmla="*/ 19 h 20"/>
                <a:gd name="T20" fmla="*/ 54 w 55"/>
                <a:gd name="T21" fmla="*/ 19 h 20"/>
                <a:gd name="T22" fmla="*/ 50 w 55"/>
                <a:gd name="T2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20">
                  <a:moveTo>
                    <a:pt x="50" y="19"/>
                  </a:moveTo>
                  <a:cubicBezTo>
                    <a:pt x="37" y="7"/>
                    <a:pt x="18" y="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20"/>
                    <a:pt x="2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18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6" y="0"/>
                    <a:pt x="39" y="0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6"/>
                    <a:pt x="55" y="18"/>
                    <a:pt x="54" y="19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20"/>
                    <a:pt x="51" y="20"/>
                    <a:pt x="5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Freeform 146">
              <a:extLst>
                <a:ext uri="{FF2B5EF4-FFF2-40B4-BE49-F238E27FC236}">
                  <a16:creationId xmlns:a16="http://schemas.microsoft.com/office/drawing/2014/main" id="{E7AC4B9C-32B6-4CAA-A384-AF0D817A19DC}"/>
                </a:ext>
              </a:extLst>
            </p:cNvPr>
            <p:cNvSpPr/>
            <p:nvPr/>
          </p:nvSpPr>
          <p:spPr bwMode="auto">
            <a:xfrm>
              <a:off x="4212441" y="1835306"/>
              <a:ext cx="645570" cy="213982"/>
            </a:xfrm>
            <a:custGeom>
              <a:avLst/>
              <a:gdLst>
                <a:gd name="T0" fmla="*/ 70 w 75"/>
                <a:gd name="T1" fmla="*/ 24 h 25"/>
                <a:gd name="T2" fmla="*/ 6 w 75"/>
                <a:gd name="T3" fmla="*/ 24 h 25"/>
                <a:gd name="T4" fmla="*/ 6 w 75"/>
                <a:gd name="T5" fmla="*/ 24 h 25"/>
                <a:gd name="T6" fmla="*/ 2 w 75"/>
                <a:gd name="T7" fmla="*/ 24 h 25"/>
                <a:gd name="T8" fmla="*/ 2 w 75"/>
                <a:gd name="T9" fmla="*/ 24 h 25"/>
                <a:gd name="T10" fmla="*/ 2 w 75"/>
                <a:gd name="T11" fmla="*/ 20 h 25"/>
                <a:gd name="T12" fmla="*/ 2 w 75"/>
                <a:gd name="T13" fmla="*/ 20 h 25"/>
                <a:gd name="T14" fmla="*/ 74 w 75"/>
                <a:gd name="T15" fmla="*/ 20 h 25"/>
                <a:gd name="T16" fmla="*/ 74 w 75"/>
                <a:gd name="T17" fmla="*/ 20 h 25"/>
                <a:gd name="T18" fmla="*/ 74 w 75"/>
                <a:gd name="T19" fmla="*/ 24 h 25"/>
                <a:gd name="T20" fmla="*/ 74 w 75"/>
                <a:gd name="T21" fmla="*/ 24 h 25"/>
                <a:gd name="T22" fmla="*/ 70 w 75"/>
                <a:gd name="T2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25">
                  <a:moveTo>
                    <a:pt x="70" y="24"/>
                  </a:moveTo>
                  <a:cubicBezTo>
                    <a:pt x="52" y="7"/>
                    <a:pt x="23" y="7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3" y="25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3"/>
                    <a:pt x="0" y="21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1" y="0"/>
                    <a:pt x="54" y="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5" y="21"/>
                    <a:pt x="75" y="23"/>
                    <a:pt x="74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1" y="25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32FB5C0-3C58-4683-8F99-59CAA3ED6E31}"/>
              </a:ext>
            </a:extLst>
          </p:cNvPr>
          <p:cNvGrpSpPr/>
          <p:nvPr/>
        </p:nvGrpSpPr>
        <p:grpSpPr>
          <a:xfrm>
            <a:off x="5277283" y="3424611"/>
            <a:ext cx="554403" cy="442165"/>
            <a:chOff x="3009633" y="2833220"/>
            <a:chExt cx="591168" cy="471487"/>
          </a:xfrm>
          <a:solidFill>
            <a:schemeClr val="accent5">
              <a:lumMod val="50000"/>
            </a:schemeClr>
          </a:solidFill>
        </p:grpSpPr>
        <p:sp>
          <p:nvSpPr>
            <p:cNvPr id="34" name="Oval 214">
              <a:extLst>
                <a:ext uri="{FF2B5EF4-FFF2-40B4-BE49-F238E27FC236}">
                  <a16:creationId xmlns:a16="http://schemas.microsoft.com/office/drawing/2014/main" id="{EDC4F70C-D326-4A76-8402-2510BFCD4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494" y="3210410"/>
              <a:ext cx="94297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Oval 215">
              <a:extLst>
                <a:ext uri="{FF2B5EF4-FFF2-40B4-BE49-F238E27FC236}">
                  <a16:creationId xmlns:a16="http://schemas.microsoft.com/office/drawing/2014/main" id="{93A7E75B-B3F6-4EFB-8C5E-285975DCB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954" y="3210410"/>
              <a:ext cx="101550" cy="9429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216">
              <a:extLst>
                <a:ext uri="{FF2B5EF4-FFF2-40B4-BE49-F238E27FC236}">
                  <a16:creationId xmlns:a16="http://schemas.microsoft.com/office/drawing/2014/main" id="{1D192DB0-EE5D-4D9D-9AE7-C882691D1B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09633" y="2833220"/>
              <a:ext cx="591168" cy="340921"/>
            </a:xfrm>
            <a:custGeom>
              <a:avLst/>
              <a:gdLst>
                <a:gd name="T0" fmla="*/ 66 w 69"/>
                <a:gd name="T1" fmla="*/ 13 h 40"/>
                <a:gd name="T2" fmla="*/ 26 w 69"/>
                <a:gd name="T3" fmla="*/ 13 h 40"/>
                <a:gd name="T4" fmla="*/ 22 w 69"/>
                <a:gd name="T5" fmla="*/ 9 h 40"/>
                <a:gd name="T6" fmla="*/ 22 w 69"/>
                <a:gd name="T7" fmla="*/ 4 h 40"/>
                <a:gd name="T8" fmla="*/ 17 w 69"/>
                <a:gd name="T9" fmla="*/ 0 h 40"/>
                <a:gd name="T10" fmla="*/ 4 w 69"/>
                <a:gd name="T11" fmla="*/ 0 h 40"/>
                <a:gd name="T12" fmla="*/ 0 w 69"/>
                <a:gd name="T13" fmla="*/ 4 h 40"/>
                <a:gd name="T14" fmla="*/ 4 w 69"/>
                <a:gd name="T15" fmla="*/ 8 h 40"/>
                <a:gd name="T16" fmla="*/ 9 w 69"/>
                <a:gd name="T17" fmla="*/ 8 h 40"/>
                <a:gd name="T18" fmla="*/ 14 w 69"/>
                <a:gd name="T19" fmla="*/ 12 h 40"/>
                <a:gd name="T20" fmla="*/ 24 w 69"/>
                <a:gd name="T21" fmla="*/ 37 h 40"/>
                <a:gd name="T22" fmla="*/ 30 w 69"/>
                <a:gd name="T23" fmla="*/ 40 h 40"/>
                <a:gd name="T24" fmla="*/ 54 w 69"/>
                <a:gd name="T25" fmla="*/ 40 h 40"/>
                <a:gd name="T26" fmla="*/ 60 w 69"/>
                <a:gd name="T27" fmla="*/ 37 h 40"/>
                <a:gd name="T28" fmla="*/ 68 w 69"/>
                <a:gd name="T29" fmla="*/ 17 h 40"/>
                <a:gd name="T30" fmla="*/ 66 w 69"/>
                <a:gd name="T31" fmla="*/ 13 h 40"/>
                <a:gd name="T32" fmla="*/ 53 w 69"/>
                <a:gd name="T33" fmla="*/ 35 h 40"/>
                <a:gd name="T34" fmla="*/ 32 w 69"/>
                <a:gd name="T35" fmla="*/ 35 h 40"/>
                <a:gd name="T36" fmla="*/ 26 w 69"/>
                <a:gd name="T37" fmla="*/ 19 h 40"/>
                <a:gd name="T38" fmla="*/ 59 w 69"/>
                <a:gd name="T39" fmla="*/ 19 h 40"/>
                <a:gd name="T40" fmla="*/ 53 w 69"/>
                <a:gd name="T41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40">
                  <a:moveTo>
                    <a:pt x="6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4" y="13"/>
                    <a:pt x="22" y="11"/>
                    <a:pt x="22" y="9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1" y="8"/>
                    <a:pt x="14" y="9"/>
                    <a:pt x="14" y="12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9"/>
                    <a:pt x="27" y="40"/>
                    <a:pt x="30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7" y="40"/>
                    <a:pt x="59" y="39"/>
                    <a:pt x="60" y="37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9" y="15"/>
                    <a:pt x="68" y="13"/>
                    <a:pt x="66" y="13"/>
                  </a:cubicBezTo>
                  <a:close/>
                  <a:moveTo>
                    <a:pt x="53" y="35"/>
                  </a:moveTo>
                  <a:cubicBezTo>
                    <a:pt x="32" y="35"/>
                    <a:pt x="32" y="35"/>
                    <a:pt x="32" y="35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59" y="19"/>
                    <a:pt x="59" y="19"/>
                    <a:pt x="59" y="19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3652DF50-24DA-4DC2-9AB8-46A6728FCE36}"/>
              </a:ext>
            </a:extLst>
          </p:cNvPr>
          <p:cNvGrpSpPr/>
          <p:nvPr/>
        </p:nvGrpSpPr>
        <p:grpSpPr>
          <a:xfrm>
            <a:off x="5864139" y="4479150"/>
            <a:ext cx="425157" cy="554407"/>
            <a:chOff x="6889388" y="2720789"/>
            <a:chExt cx="453350" cy="591172"/>
          </a:xfrm>
          <a:solidFill>
            <a:schemeClr val="accent5">
              <a:lumMod val="50000"/>
            </a:schemeClr>
          </a:solidFill>
        </p:grpSpPr>
        <p:sp>
          <p:nvSpPr>
            <p:cNvPr id="38" name="Freeform 197">
              <a:extLst>
                <a:ext uri="{FF2B5EF4-FFF2-40B4-BE49-F238E27FC236}">
                  <a16:creationId xmlns:a16="http://schemas.microsoft.com/office/drawing/2014/main" id="{32EBE7EC-03FF-4ECC-9066-228BD2C7C1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2489" y="2920264"/>
              <a:ext cx="250249" cy="391697"/>
            </a:xfrm>
            <a:custGeom>
              <a:avLst/>
              <a:gdLst>
                <a:gd name="T0" fmla="*/ 18 w 29"/>
                <a:gd name="T1" fmla="*/ 0 h 46"/>
                <a:gd name="T2" fmla="*/ 18 w 29"/>
                <a:gd name="T3" fmla="*/ 13 h 46"/>
                <a:gd name="T4" fmla="*/ 29 w 29"/>
                <a:gd name="T5" fmla="*/ 13 h 46"/>
                <a:gd name="T6" fmla="*/ 29 w 29"/>
                <a:gd name="T7" fmla="*/ 0 h 46"/>
                <a:gd name="T8" fmla="*/ 18 w 29"/>
                <a:gd name="T9" fmla="*/ 0 h 46"/>
                <a:gd name="T10" fmla="*/ 0 w 29"/>
                <a:gd name="T11" fmla="*/ 31 h 46"/>
                <a:gd name="T12" fmla="*/ 14 w 29"/>
                <a:gd name="T13" fmla="*/ 46 h 46"/>
                <a:gd name="T14" fmla="*/ 29 w 29"/>
                <a:gd name="T15" fmla="*/ 31 h 46"/>
                <a:gd name="T16" fmla="*/ 29 w 29"/>
                <a:gd name="T17" fmla="*/ 15 h 46"/>
                <a:gd name="T18" fmla="*/ 0 w 29"/>
                <a:gd name="T19" fmla="*/ 15 h 46"/>
                <a:gd name="T20" fmla="*/ 0 w 29"/>
                <a:gd name="T21" fmla="*/ 31 h 46"/>
                <a:gd name="T22" fmla="*/ 15 w 29"/>
                <a:gd name="T23" fmla="*/ 0 h 46"/>
                <a:gd name="T24" fmla="*/ 0 w 29"/>
                <a:gd name="T25" fmla="*/ 0 h 46"/>
                <a:gd name="T26" fmla="*/ 0 w 29"/>
                <a:gd name="T27" fmla="*/ 13 h 46"/>
                <a:gd name="T28" fmla="*/ 15 w 29"/>
                <a:gd name="T29" fmla="*/ 13 h 46"/>
                <a:gd name="T30" fmla="*/ 15 w 29"/>
                <a:gd name="T3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6">
                  <a:moveTo>
                    <a:pt x="18" y="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0"/>
                    <a:pt x="29" y="0"/>
                    <a:pt x="29" y="0"/>
                  </a:cubicBezTo>
                  <a:lnTo>
                    <a:pt x="18" y="0"/>
                  </a:lnTo>
                  <a:close/>
                  <a:moveTo>
                    <a:pt x="0" y="31"/>
                  </a:moveTo>
                  <a:cubicBezTo>
                    <a:pt x="0" y="39"/>
                    <a:pt x="6" y="46"/>
                    <a:pt x="14" y="46"/>
                  </a:cubicBezTo>
                  <a:cubicBezTo>
                    <a:pt x="22" y="46"/>
                    <a:pt x="29" y="39"/>
                    <a:pt x="29" y="31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0" y="31"/>
                  </a:lnTo>
                  <a:close/>
                  <a:moveTo>
                    <a:pt x="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Freeform 198">
              <a:extLst>
                <a:ext uri="{FF2B5EF4-FFF2-40B4-BE49-F238E27FC236}">
                  <a16:creationId xmlns:a16="http://schemas.microsoft.com/office/drawing/2014/main" id="{34B17602-5A7B-4F5A-9530-E77D614566CF}"/>
                </a:ext>
              </a:extLst>
            </p:cNvPr>
            <p:cNvSpPr/>
            <p:nvPr/>
          </p:nvSpPr>
          <p:spPr bwMode="auto">
            <a:xfrm>
              <a:off x="6889388" y="2720789"/>
              <a:ext cx="333666" cy="301026"/>
            </a:xfrm>
            <a:custGeom>
              <a:avLst/>
              <a:gdLst>
                <a:gd name="T0" fmla="*/ 0 w 39"/>
                <a:gd name="T1" fmla="*/ 20 h 35"/>
                <a:gd name="T2" fmla="*/ 19 w 39"/>
                <a:gd name="T3" fmla="*/ 0 h 35"/>
                <a:gd name="T4" fmla="*/ 19 w 39"/>
                <a:gd name="T5" fmla="*/ 0 h 35"/>
                <a:gd name="T6" fmla="*/ 39 w 39"/>
                <a:gd name="T7" fmla="*/ 20 h 35"/>
                <a:gd name="T8" fmla="*/ 39 w 39"/>
                <a:gd name="T9" fmla="*/ 20 h 35"/>
                <a:gd name="T10" fmla="*/ 36 w 39"/>
                <a:gd name="T11" fmla="*/ 20 h 35"/>
                <a:gd name="T12" fmla="*/ 31 w 39"/>
                <a:gd name="T13" fmla="*/ 8 h 35"/>
                <a:gd name="T14" fmla="*/ 31 w 39"/>
                <a:gd name="T15" fmla="*/ 8 h 35"/>
                <a:gd name="T16" fmla="*/ 19 w 39"/>
                <a:gd name="T17" fmla="*/ 3 h 35"/>
                <a:gd name="T18" fmla="*/ 19 w 39"/>
                <a:gd name="T19" fmla="*/ 3 h 35"/>
                <a:gd name="T20" fmla="*/ 7 w 39"/>
                <a:gd name="T21" fmla="*/ 8 h 35"/>
                <a:gd name="T22" fmla="*/ 7 w 39"/>
                <a:gd name="T23" fmla="*/ 8 h 35"/>
                <a:gd name="T24" fmla="*/ 3 w 39"/>
                <a:gd name="T25" fmla="*/ 20 h 35"/>
                <a:gd name="T26" fmla="*/ 3 w 39"/>
                <a:gd name="T27" fmla="*/ 20 h 35"/>
                <a:gd name="T28" fmla="*/ 8 w 39"/>
                <a:gd name="T29" fmla="*/ 32 h 35"/>
                <a:gd name="T30" fmla="*/ 8 w 39"/>
                <a:gd name="T31" fmla="*/ 32 h 35"/>
                <a:gd name="T32" fmla="*/ 6 w 39"/>
                <a:gd name="T33" fmla="*/ 35 h 35"/>
                <a:gd name="T34" fmla="*/ 0 w 39"/>
                <a:gd name="T3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5">
                  <a:moveTo>
                    <a:pt x="0" y="20"/>
                  </a:moveTo>
                  <a:cubicBezTo>
                    <a:pt x="0" y="9"/>
                    <a:pt x="8" y="1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0" y="1"/>
                    <a:pt x="39" y="9"/>
                    <a:pt x="39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16"/>
                    <a:pt x="34" y="11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5"/>
                    <a:pt x="24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5" y="3"/>
                    <a:pt x="10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4" y="11"/>
                    <a:pt x="3" y="16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5"/>
                    <a:pt x="5" y="29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1"/>
                    <a:pt x="0" y="26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9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0" name="空心弧 39">
            <a:extLst>
              <a:ext uri="{FF2B5EF4-FFF2-40B4-BE49-F238E27FC236}">
                <a16:creationId xmlns:a16="http://schemas.microsoft.com/office/drawing/2014/main" id="{FC1AE581-008A-48DC-AC7E-085F409D64AD}"/>
              </a:ext>
            </a:extLst>
          </p:cNvPr>
          <p:cNvSpPr/>
          <p:nvPr/>
        </p:nvSpPr>
        <p:spPr>
          <a:xfrm>
            <a:off x="5305528" y="3953591"/>
            <a:ext cx="1604887" cy="1605530"/>
          </a:xfrm>
          <a:prstGeom prst="blockArc">
            <a:avLst>
              <a:gd name="adj1" fmla="val 17085111"/>
              <a:gd name="adj2" fmla="val 10799997"/>
              <a:gd name="adj3" fmla="val 11504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</p:sp>
      <p:sp>
        <p:nvSpPr>
          <p:cNvPr id="41" name="任意多边形 36">
            <a:extLst>
              <a:ext uri="{FF2B5EF4-FFF2-40B4-BE49-F238E27FC236}">
                <a16:creationId xmlns:a16="http://schemas.microsoft.com/office/drawing/2014/main" id="{3732639F-0E00-42D0-BFDF-91894A3EF19F}"/>
              </a:ext>
            </a:extLst>
          </p:cNvPr>
          <p:cNvSpPr/>
          <p:nvPr/>
        </p:nvSpPr>
        <p:spPr>
          <a:xfrm rot="17307692">
            <a:off x="5663027" y="2214108"/>
            <a:ext cx="1619267" cy="872432"/>
          </a:xfrm>
          <a:custGeom>
            <a:avLst/>
            <a:gdLst>
              <a:gd name="connsiteX0" fmla="*/ 4833930 w 4843779"/>
              <a:gd name="connsiteY0" fmla="*/ 0 h 2609741"/>
              <a:gd name="connsiteX1" fmla="*/ 4843489 w 4843779"/>
              <a:gd name="connsiteY1" fmla="*/ 152635 h 2609741"/>
              <a:gd name="connsiteX2" fmla="*/ 3517115 w 4843779"/>
              <a:gd name="connsiteY2" fmla="*/ 2348626 h 2609741"/>
              <a:gd name="connsiteX3" fmla="*/ 351244 w 4843779"/>
              <a:gd name="connsiteY3" fmla="*/ 1435790 h 2609741"/>
              <a:gd name="connsiteX4" fmla="*/ 0 w 4843779"/>
              <a:gd name="connsiteY4" fmla="*/ 1526124 h 2609741"/>
              <a:gd name="connsiteX5" fmla="*/ 380009 w 4843779"/>
              <a:gd name="connsiteY5" fmla="*/ 717222 h 2609741"/>
              <a:gd name="connsiteX6" fmla="*/ 1326890 w 4843779"/>
              <a:gd name="connsiteY6" fmla="*/ 1184874 h 2609741"/>
              <a:gd name="connsiteX7" fmla="*/ 981253 w 4843779"/>
              <a:gd name="connsiteY7" fmla="*/ 1273766 h 2609741"/>
              <a:gd name="connsiteX8" fmla="*/ 3348138 w 4843779"/>
              <a:gd name="connsiteY8" fmla="*/ 1741216 h 2609741"/>
              <a:gd name="connsiteX9" fmla="*/ 4226462 w 4843779"/>
              <a:gd name="connsiteY9" fmla="*/ 84448 h 2609741"/>
              <a:gd name="connsiteX10" fmla="*/ 4217585 w 4843779"/>
              <a:gd name="connsiteY10" fmla="*/ 0 h 2609741"/>
              <a:gd name="connsiteX11" fmla="*/ 4833930 w 4843779"/>
              <a:gd name="connsiteY11" fmla="*/ 0 h 260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43779" h="2609741">
                <a:moveTo>
                  <a:pt x="4833930" y="0"/>
                </a:moveTo>
                <a:lnTo>
                  <a:pt x="4843489" y="152635"/>
                </a:lnTo>
                <a:cubicBezTo>
                  <a:pt x="4857473" y="1052464"/>
                  <a:pt x="4365817" y="1918999"/>
                  <a:pt x="3517115" y="2348626"/>
                </a:cubicBezTo>
                <a:cubicBezTo>
                  <a:pt x="2385597" y="2921419"/>
                  <a:pt x="1003828" y="2523005"/>
                  <a:pt x="351244" y="1435790"/>
                </a:cubicBezTo>
                <a:lnTo>
                  <a:pt x="0" y="1526124"/>
                </a:lnTo>
                <a:lnTo>
                  <a:pt x="380009" y="717222"/>
                </a:lnTo>
                <a:lnTo>
                  <a:pt x="1326890" y="1184874"/>
                </a:lnTo>
                <a:lnTo>
                  <a:pt x="981253" y="1273766"/>
                </a:lnTo>
                <a:cubicBezTo>
                  <a:pt x="1534634" y="2011589"/>
                  <a:pt x="2555569" y="2213219"/>
                  <a:pt x="3348138" y="1741216"/>
                </a:cubicBezTo>
                <a:cubicBezTo>
                  <a:pt x="3942651" y="1387163"/>
                  <a:pt x="4265044" y="739620"/>
                  <a:pt x="4226462" y="84448"/>
                </a:cubicBezTo>
                <a:lnTo>
                  <a:pt x="4217585" y="0"/>
                </a:lnTo>
                <a:lnTo>
                  <a:pt x="483393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9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任意多边形 37">
            <a:extLst>
              <a:ext uri="{FF2B5EF4-FFF2-40B4-BE49-F238E27FC236}">
                <a16:creationId xmlns:a16="http://schemas.microsoft.com/office/drawing/2014/main" id="{75FC1D78-5BF7-4B89-8A18-71F6809CF134}"/>
              </a:ext>
            </a:extLst>
          </p:cNvPr>
          <p:cNvSpPr/>
          <p:nvPr/>
        </p:nvSpPr>
        <p:spPr>
          <a:xfrm rot="17307692">
            <a:off x="5266953" y="1762962"/>
            <a:ext cx="1063396" cy="744568"/>
          </a:xfrm>
          <a:custGeom>
            <a:avLst/>
            <a:gdLst>
              <a:gd name="connsiteX0" fmla="*/ 3082922 w 3180980"/>
              <a:gd name="connsiteY0" fmla="*/ 1705085 h 2227258"/>
              <a:gd name="connsiteX1" fmla="*/ 3176423 w 3180980"/>
              <a:gd name="connsiteY1" fmla="*/ 2154476 h 2227258"/>
              <a:gd name="connsiteX2" fmla="*/ 3180980 w 3180980"/>
              <a:gd name="connsiteY2" fmla="*/ 2227258 h 2227258"/>
              <a:gd name="connsiteX3" fmla="*/ 2564635 w 3180980"/>
              <a:gd name="connsiteY3" fmla="*/ 2227258 h 2227258"/>
              <a:gd name="connsiteX4" fmla="*/ 2556295 w 3180980"/>
              <a:gd name="connsiteY4" fmla="*/ 2147919 h 2227258"/>
              <a:gd name="connsiteX5" fmla="*/ 2411315 w 3180980"/>
              <a:gd name="connsiteY5" fmla="*/ 1664578 h 2227258"/>
              <a:gd name="connsiteX6" fmla="*/ 196026 w 3180980"/>
              <a:gd name="connsiteY6" fmla="*/ 708959 h 2227258"/>
              <a:gd name="connsiteX7" fmla="*/ 0 w 3180980"/>
              <a:gd name="connsiteY7" fmla="*/ 127074 h 2227258"/>
              <a:gd name="connsiteX8" fmla="*/ 3002505 w 3180980"/>
              <a:gd name="connsiteY8" fmla="*/ 1483914 h 2227258"/>
              <a:gd name="connsiteX9" fmla="*/ 3082922 w 3180980"/>
              <a:gd name="connsiteY9" fmla="*/ 1705085 h 222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0980" h="2227258">
                <a:moveTo>
                  <a:pt x="3082922" y="1705085"/>
                </a:moveTo>
                <a:cubicBezTo>
                  <a:pt x="3128937" y="1853627"/>
                  <a:pt x="3159875" y="2004047"/>
                  <a:pt x="3176423" y="2154476"/>
                </a:cubicBezTo>
                <a:lnTo>
                  <a:pt x="3180980" y="2227258"/>
                </a:lnTo>
                <a:lnTo>
                  <a:pt x="2564635" y="2227258"/>
                </a:lnTo>
                <a:lnTo>
                  <a:pt x="2556295" y="2147919"/>
                </a:lnTo>
                <a:cubicBezTo>
                  <a:pt x="2531455" y="1984304"/>
                  <a:pt x="2483591" y="1821702"/>
                  <a:pt x="2411315" y="1664578"/>
                </a:cubicBezTo>
                <a:cubicBezTo>
                  <a:pt x="2025870" y="826647"/>
                  <a:pt x="1070294" y="414436"/>
                  <a:pt x="196026" y="708959"/>
                </a:cubicBezTo>
                <a:lnTo>
                  <a:pt x="0" y="127074"/>
                </a:lnTo>
                <a:cubicBezTo>
                  <a:pt x="1201918" y="-277827"/>
                  <a:pt x="2512407" y="314386"/>
                  <a:pt x="3002505" y="1483914"/>
                </a:cubicBezTo>
                <a:cubicBezTo>
                  <a:pt x="3033137" y="1557012"/>
                  <a:pt x="3059914" y="1630814"/>
                  <a:pt x="3082922" y="1705085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9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CC8BBE-0C15-43BC-9A1D-0B7A65F55A9E}"/>
              </a:ext>
            </a:extLst>
          </p:cNvPr>
          <p:cNvSpPr txBox="1"/>
          <p:nvPr/>
        </p:nvSpPr>
        <p:spPr>
          <a:xfrm>
            <a:off x="888228" y="696111"/>
            <a:ext cx="451908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系统用户权限三级分离，页面访问实现访问控制，避免用户越界操作。</a:t>
            </a:r>
          </a:p>
        </p:txBody>
      </p:sp>
    </p:spTree>
    <p:extLst>
      <p:ext uri="{BB962C8B-B14F-4D97-AF65-F5344CB8AC3E}">
        <p14:creationId xmlns:p14="http://schemas.microsoft.com/office/powerpoint/2010/main" val="2948933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6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4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95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7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2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7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2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450"/>
                            </p:stCondLst>
                            <p:childTnLst>
                              <p:par>
                                <p:cTn id="6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4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95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45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12" grpId="0"/>
      <p:bldP spid="13" grpId="0"/>
      <p:bldP spid="14" grpId="0"/>
      <p:bldP spid="15" grpId="0" animBg="1"/>
      <p:bldP spid="15" grpId="1" animBg="1"/>
      <p:bldP spid="16" grpId="0"/>
      <p:bldP spid="21" grpId="0" animBg="1"/>
      <p:bldP spid="21" grpId="1" animBg="1"/>
      <p:bldP spid="23" grpId="0"/>
      <p:bldP spid="24" grpId="0" animBg="1"/>
      <p:bldP spid="24" grpId="1" animBg="1"/>
      <p:bldP spid="25" grpId="0"/>
      <p:bldP spid="41" grpId="0" animBg="1"/>
      <p:bldP spid="4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5175" cy="548680"/>
          </a:xfrm>
          <a:prstGeom prst="rect">
            <a:avLst/>
          </a:prstGeom>
          <a:blipFill>
            <a:blip r:embed="rId3" cstate="print"/>
            <a:srcRect/>
            <a:stretch>
              <a:fillRect t="-2866" b="-818522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64939" y="0"/>
            <a:ext cx="576064" cy="836712"/>
            <a:chOff x="841003" y="360040"/>
            <a:chExt cx="504056" cy="836712"/>
          </a:xfrm>
          <a:solidFill>
            <a:schemeClr val="accent5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9"/>
          <p:cNvSpPr txBox="1"/>
          <p:nvPr/>
        </p:nvSpPr>
        <p:spPr>
          <a:xfrm>
            <a:off x="985019" y="188640"/>
            <a:ext cx="187220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</a:p>
        </p:txBody>
      </p:sp>
      <p:sp>
        <p:nvSpPr>
          <p:cNvPr id="74" name="Freeform 206"/>
          <p:cNvSpPr>
            <a:spLocks noChangeAspect="1" noEditPoints="1"/>
          </p:cNvSpPr>
          <p:nvPr/>
        </p:nvSpPr>
        <p:spPr bwMode="auto">
          <a:xfrm>
            <a:off x="408014" y="149854"/>
            <a:ext cx="289914" cy="35044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2971" y="1700808"/>
            <a:ext cx="11089232" cy="4392488"/>
          </a:xfrm>
          <a:prstGeom prst="rect">
            <a:avLst/>
          </a:prstGeom>
          <a:solidFill>
            <a:schemeClr val="bg1">
              <a:lumMod val="50000"/>
              <a:alpha val="1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89475" y="2954747"/>
            <a:ext cx="5852580" cy="1884610"/>
          </a:xfrm>
          <a:prstGeom prst="rect">
            <a:avLst/>
          </a:prstGeom>
        </p:spPr>
        <p:txBody>
          <a:bodyPr wrap="square" lIns="91432" tIns="45716" rIns="91432" bIns="45716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数据表的设计也符合项目结构中的前后端分离，并按照数据库规范将数据表规范到</a:t>
            </a:r>
            <a:r>
              <a:rPr lang="en-US" altLang="zh-CN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3NF</a:t>
            </a:r>
            <a:r>
              <a:rPr lang="zh-CN" altLang="en-US" sz="2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，防止操作中可能产生的数据错误，在保证数据准确性的同时，提高系统的效率。</a:t>
            </a:r>
            <a:endParaRPr lang="zh-CN" altLang="en-US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674651" y="83975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0D7AA6-DA7B-4274-B952-E81E703F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59" y="1316615"/>
            <a:ext cx="2512864" cy="535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018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7" grpId="0"/>
    </p:bldLst>
  </p:timing>
</p:sld>
</file>

<file path=ppt/theme/theme1.xml><?xml version="1.0" encoding="utf-8"?>
<a:theme xmlns:a="http://schemas.openxmlformats.org/drawingml/2006/main" name="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643</Words>
  <Application>Microsoft Office PowerPoint</Application>
  <PresentationFormat>自定义</PresentationFormat>
  <Paragraphs>104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Impact MT Std</vt:lpstr>
      <vt:lpstr>Arial</vt:lpstr>
      <vt:lpstr>Calibri</vt:lpstr>
      <vt:lpstr>微软雅黑</vt:lpstr>
      <vt:lpstr>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subject>1</dc:subject>
  <dc:creator>zhite</dc:creator>
  <dc:description>1</dc:description>
  <cp:lastModifiedBy>文彬 张</cp:lastModifiedBy>
  <cp:revision>23</cp:revision>
  <dcterms:created xsi:type="dcterms:W3CDTF">2015-12-03T10:50:00Z</dcterms:created>
  <dcterms:modified xsi:type="dcterms:W3CDTF">2020-12-25T04:23:52Z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